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handoutMasterIdLst>
    <p:handoutMasterId r:id="rId58"/>
  </p:handoutMasterIdLst>
  <p:sldIdLst>
    <p:sldId id="256" r:id="rId2"/>
    <p:sldId id="262" r:id="rId3"/>
    <p:sldId id="595" r:id="rId4"/>
    <p:sldId id="278" r:id="rId5"/>
    <p:sldId id="257" r:id="rId6"/>
    <p:sldId id="596" r:id="rId7"/>
    <p:sldId id="263" r:id="rId8"/>
    <p:sldId id="597" r:id="rId9"/>
    <p:sldId id="333" r:id="rId10"/>
    <p:sldId id="615" r:id="rId11"/>
    <p:sldId id="559" r:id="rId12"/>
    <p:sldId id="258" r:id="rId13"/>
    <p:sldId id="599" r:id="rId14"/>
    <p:sldId id="560" r:id="rId15"/>
    <p:sldId id="561" r:id="rId16"/>
    <p:sldId id="280" r:id="rId17"/>
    <p:sldId id="332" r:id="rId18"/>
    <p:sldId id="334" r:id="rId19"/>
    <p:sldId id="335" r:id="rId20"/>
    <p:sldId id="336" r:id="rId21"/>
    <p:sldId id="337" r:id="rId22"/>
    <p:sldId id="338" r:id="rId23"/>
    <p:sldId id="339" r:id="rId24"/>
    <p:sldId id="340" r:id="rId25"/>
    <p:sldId id="341" r:id="rId26"/>
    <p:sldId id="348" r:id="rId27"/>
    <p:sldId id="349" r:id="rId28"/>
    <p:sldId id="350" r:id="rId29"/>
    <p:sldId id="351" r:id="rId30"/>
    <p:sldId id="352" r:id="rId31"/>
    <p:sldId id="342" r:id="rId32"/>
    <p:sldId id="343" r:id="rId33"/>
    <p:sldId id="344" r:id="rId34"/>
    <p:sldId id="345" r:id="rId35"/>
    <p:sldId id="346" r:id="rId36"/>
    <p:sldId id="347" r:id="rId37"/>
    <p:sldId id="266" r:id="rId38"/>
    <p:sldId id="267" r:id="rId39"/>
    <p:sldId id="271" r:id="rId40"/>
    <p:sldId id="272" r:id="rId41"/>
    <p:sldId id="264" r:id="rId42"/>
    <p:sldId id="275" r:id="rId43"/>
    <p:sldId id="265" r:id="rId44"/>
    <p:sldId id="268" r:id="rId45"/>
    <p:sldId id="276" r:id="rId46"/>
    <p:sldId id="277" r:id="rId47"/>
    <p:sldId id="269" r:id="rId48"/>
    <p:sldId id="270" r:id="rId49"/>
    <p:sldId id="273" r:id="rId50"/>
    <p:sldId id="529" r:id="rId51"/>
    <p:sldId id="530" r:id="rId52"/>
    <p:sldId id="354" r:id="rId53"/>
    <p:sldId id="355" r:id="rId54"/>
    <p:sldId id="356" r:id="rId55"/>
    <p:sldId id="274"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7" autoAdjust="0"/>
    <p:restoredTop sz="92281" autoAdjust="0"/>
  </p:normalViewPr>
  <p:slideViewPr>
    <p:cSldViewPr snapToGrid="0">
      <p:cViewPr varScale="1">
        <p:scale>
          <a:sx n="91" d="100"/>
          <a:sy n="91" d="100"/>
        </p:scale>
        <p:origin x="374" y="62"/>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2021/6/8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a:extLst>
              <a:ext uri="{FF2B5EF4-FFF2-40B4-BE49-F238E27FC236}">
                <a16:creationId xmlns:a16="http://schemas.microsoft.com/office/drawing/2014/main" id="{C8CCF2B0-7BF0-41E6-B433-9E695B020EC1}"/>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6A9DA126-5532-464A-B7C8-FD42E50AAE52}" type="slidenum">
              <a:rPr lang="zh-CN" altLang="en-US"/>
              <a:pPr eaLnBrk="1" hangingPunct="1"/>
              <a:t>14</a:t>
            </a:fld>
            <a:endParaRPr lang="en-US" altLang="zh-CN"/>
          </a:p>
        </p:txBody>
      </p:sp>
      <p:sp>
        <p:nvSpPr>
          <p:cNvPr id="87043" name="Rectangle 2">
            <a:extLst>
              <a:ext uri="{FF2B5EF4-FFF2-40B4-BE49-F238E27FC236}">
                <a16:creationId xmlns:a16="http://schemas.microsoft.com/office/drawing/2014/main" id="{8E29883D-D1DB-4712-A417-604F5EDAE788}"/>
              </a:ext>
            </a:extLst>
          </p:cNvPr>
          <p:cNvSpPr>
            <a:spLocks noRot="1" noChangeArrowheads="1" noTextEdit="1"/>
          </p:cNvSpPr>
          <p:nvPr>
            <p:ph type="sldImg"/>
          </p:nvPr>
        </p:nvSpPr>
        <p:spPr bwMode="auto">
          <a:xfrm>
            <a:off x="1143000" y="685800"/>
            <a:ext cx="4572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7044" name="Rectangle 3">
            <a:extLst>
              <a:ext uri="{FF2B5EF4-FFF2-40B4-BE49-F238E27FC236}">
                <a16:creationId xmlns:a16="http://schemas.microsoft.com/office/drawing/2014/main" id="{7E681898-CD9B-4FCE-B325-1DF36617288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31">
            <a:extLst>
              <a:ext uri="{FF2B5EF4-FFF2-40B4-BE49-F238E27FC236}">
                <a16:creationId xmlns:a16="http://schemas.microsoft.com/office/drawing/2014/main" id="{A9DE3C05-3ADC-4CE0-B2F8-074E09CAE96F}"/>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EFA6C5EF-8954-49CB-8D89-77B3BC1777DF}" type="slidenum">
              <a:rPr lang="zh-CN" altLang="en-US"/>
              <a:pPr eaLnBrk="1" hangingPunct="1"/>
              <a:t>15</a:t>
            </a:fld>
            <a:endParaRPr lang="en-US" altLang="zh-CN"/>
          </a:p>
        </p:txBody>
      </p:sp>
      <p:sp>
        <p:nvSpPr>
          <p:cNvPr id="88067" name="Rectangle 2">
            <a:extLst>
              <a:ext uri="{FF2B5EF4-FFF2-40B4-BE49-F238E27FC236}">
                <a16:creationId xmlns:a16="http://schemas.microsoft.com/office/drawing/2014/main" id="{062D36B8-B48C-4074-A6B8-22846EF45E9F}"/>
              </a:ext>
            </a:extLst>
          </p:cNvPr>
          <p:cNvSpPr>
            <a:spLocks noRot="1" noChangeArrowheads="1" noTextEdit="1"/>
          </p:cNvSpPr>
          <p:nvPr>
            <p:ph type="sldImg"/>
          </p:nvPr>
        </p:nvSpPr>
        <p:spPr bwMode="auto">
          <a:xfrm>
            <a:off x="1143000" y="685800"/>
            <a:ext cx="4572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8068" name="Rectangle 3">
            <a:extLst>
              <a:ext uri="{FF2B5EF4-FFF2-40B4-BE49-F238E27FC236}">
                <a16:creationId xmlns:a16="http://schemas.microsoft.com/office/drawing/2014/main" id="{7F4E244C-570B-44A8-9DFE-92D024BA14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当前材料温度越高，跳出局部能量的概率越大</a:t>
            </a:r>
          </a:p>
        </p:txBody>
      </p:sp>
      <p:sp>
        <p:nvSpPr>
          <p:cNvPr id="4" name="灯片编号占位符 3"/>
          <p:cNvSpPr>
            <a:spLocks noGrp="1"/>
          </p:cNvSpPr>
          <p:nvPr>
            <p:ph type="sldNum" sz="quarter" idx="10"/>
          </p:nvPr>
        </p:nvSpPr>
        <p:spPr/>
        <p:txBody>
          <a:bodyPr/>
          <a:lstStyle/>
          <a:p>
            <a:fld id="{DC3EF9B3-F188-4413-B815-8D36B8C5F9AB}" type="slidenum">
              <a:rPr lang="zh-CN" altLang="en-US" smtClean="0"/>
              <a:t>38</a:t>
            </a:fld>
            <a:endParaRPr lang="zh-CN" altLang="en-US"/>
          </a:p>
        </p:txBody>
      </p:sp>
    </p:spTree>
    <p:extLst>
      <p:ext uri="{BB962C8B-B14F-4D97-AF65-F5344CB8AC3E}">
        <p14:creationId xmlns:p14="http://schemas.microsoft.com/office/powerpoint/2010/main" val="275010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42</a:t>
            </a:fld>
            <a:endParaRPr lang="zh-CN" altLang="en-US"/>
          </a:p>
        </p:txBody>
      </p:sp>
    </p:spTree>
    <p:extLst>
      <p:ext uri="{BB962C8B-B14F-4D97-AF65-F5344CB8AC3E}">
        <p14:creationId xmlns:p14="http://schemas.microsoft.com/office/powerpoint/2010/main" val="2527235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6226"/>
            <a:ext cx="10972800" cy="942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47800"/>
            <a:ext cx="5384800" cy="4678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lvl1pPr>
              <a:defRPr/>
            </a:lvl1pPr>
          </a:lstStyle>
          <a:p>
            <a:fld id="{495EED50-B25C-497F-81A8-EB0F29C0669C}" type="datetime1">
              <a:rPr lang="zh-CN" altLang="en-US"/>
              <a:pPr/>
              <a:t>2021/6/8</a:t>
            </a:fld>
            <a:endParaRPr lang="zh-CN" altLang="zh-CN"/>
          </a:p>
        </p:txBody>
      </p:sp>
      <p:sp>
        <p:nvSpPr>
          <p:cNvPr id="6" name="页脚占位符 5"/>
          <p:cNvSpPr>
            <a:spLocks noGrp="1"/>
          </p:cNvSpPr>
          <p:nvPr>
            <p:ph type="ftr" sz="quarter" idx="11"/>
          </p:nvPr>
        </p:nvSpPr>
        <p:spPr>
          <a:xfrm>
            <a:off x="4165600" y="6245225"/>
            <a:ext cx="3860800" cy="476250"/>
          </a:xfrm>
        </p:spPr>
        <p:txBody>
          <a:bodyPr/>
          <a:lstStyle>
            <a:lvl1pPr>
              <a:defRPr/>
            </a:lvl1pPr>
          </a:lstStyle>
          <a:p>
            <a:endParaRPr lang="zh-CN" altLang="zh-CN"/>
          </a:p>
        </p:txBody>
      </p:sp>
      <p:sp>
        <p:nvSpPr>
          <p:cNvPr id="7" name="灯片编号占位符 6"/>
          <p:cNvSpPr>
            <a:spLocks noGrp="1"/>
          </p:cNvSpPr>
          <p:nvPr>
            <p:ph type="sldNum" sz="quarter" idx="12"/>
          </p:nvPr>
        </p:nvSpPr>
        <p:spPr>
          <a:xfrm>
            <a:off x="8737600" y="6245225"/>
            <a:ext cx="2844800" cy="476250"/>
          </a:xfrm>
        </p:spPr>
        <p:txBody>
          <a:bodyPr/>
          <a:lstStyle>
            <a:lvl1pPr>
              <a:defRPr/>
            </a:lvl1pPr>
          </a:lstStyle>
          <a:p>
            <a:fld id="{7E8B3E4E-1350-4236-9228-6272F99577D6}" type="slidenum">
              <a:rPr lang="zh-CN" altLang="zh-CN"/>
              <a:pPr/>
              <a:t>‹#›</a:t>
            </a:fld>
            <a:endParaRPr lang="zh-CN" altLang="zh-CN"/>
          </a:p>
        </p:txBody>
      </p:sp>
    </p:spTree>
    <p:extLst>
      <p:ext uri="{BB962C8B-B14F-4D97-AF65-F5344CB8AC3E}">
        <p14:creationId xmlns:p14="http://schemas.microsoft.com/office/powerpoint/2010/main" val="341757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20">
            <a:extLst>
              <a:ext uri="{FF2B5EF4-FFF2-40B4-BE49-F238E27FC236}">
                <a16:creationId xmlns:a16="http://schemas.microsoft.com/office/drawing/2014/main" id="{549951A0-F776-4E7A-ADAD-C4611337573F}"/>
              </a:ext>
            </a:extLst>
          </p:cNvPr>
          <p:cNvSpPr>
            <a:spLocks noGrp="1" noChangeArrowheads="1"/>
          </p:cNvSpPr>
          <p:nvPr>
            <p:ph type="sldNum" sz="quarter" idx="10"/>
          </p:nvPr>
        </p:nvSpPr>
        <p:spPr>
          <a:ln/>
        </p:spPr>
        <p:txBody>
          <a:bodyPr/>
          <a:lstStyle>
            <a:lvl1pPr>
              <a:defRPr/>
            </a:lvl1pPr>
          </a:lstStyle>
          <a:p>
            <a:fld id="{FB65421B-7BBC-410B-BEAD-E46A93FE0CFD}" type="slidenum">
              <a:rPr lang="en-US" altLang="zh-CN"/>
              <a:pPr/>
              <a:t>‹#›</a:t>
            </a:fld>
            <a:endParaRPr lang="en-US" altLang="zh-CN"/>
          </a:p>
        </p:txBody>
      </p:sp>
      <p:sp>
        <p:nvSpPr>
          <p:cNvPr id="5" name="Rectangle 21">
            <a:extLst>
              <a:ext uri="{FF2B5EF4-FFF2-40B4-BE49-F238E27FC236}">
                <a16:creationId xmlns:a16="http://schemas.microsoft.com/office/drawing/2014/main" id="{9574EB31-2675-4DD5-B801-A0B0070D6E5F}"/>
              </a:ext>
            </a:extLst>
          </p:cNvPr>
          <p:cNvSpPr>
            <a:spLocks noGrp="1" noChangeArrowheads="1"/>
          </p:cNvSpPr>
          <p:nvPr>
            <p:ph type="ftr" sz="quarter"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444197204"/>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ltLang="zh-CN"/>
              <a:t>Click to edit Master title style</a:t>
            </a:r>
            <a:endParaRPr lang="zh-CN" altLang="en-US"/>
          </a:p>
        </p:txBody>
      </p:sp>
      <p:sp>
        <p:nvSpPr>
          <p:cNvPr id="3" name="Content Placeholder 2"/>
          <p:cNvSpPr>
            <a:spLocks noGrp="1"/>
          </p:cNvSpPr>
          <p:nvPr>
            <p:ph sz="quarter" idx="1"/>
          </p:nvPr>
        </p:nvSpPr>
        <p:spPr>
          <a:xfrm>
            <a:off x="609600" y="1600200"/>
            <a:ext cx="5384800" cy="21907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quarter" idx="2"/>
          </p:nvPr>
        </p:nvSpPr>
        <p:spPr>
          <a:xfrm>
            <a:off x="6197600" y="1600200"/>
            <a:ext cx="5384800" cy="21907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half" idx="3"/>
          </p:nvPr>
        </p:nvSpPr>
        <p:spPr>
          <a:xfrm>
            <a:off x="609600" y="3943350"/>
            <a:ext cx="10972800" cy="219075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Slide Number Placeholder 5">
            <a:extLst>
              <a:ext uri="{FF2B5EF4-FFF2-40B4-BE49-F238E27FC236}">
                <a16:creationId xmlns:a16="http://schemas.microsoft.com/office/drawing/2014/main" id="{8FB8E920-91A3-4682-98B7-AA7A0CE7D62D}"/>
              </a:ext>
            </a:extLst>
          </p:cNvPr>
          <p:cNvSpPr>
            <a:spLocks noGrp="1"/>
          </p:cNvSpPr>
          <p:nvPr>
            <p:ph type="sldNum" sz="quarter" idx="10"/>
          </p:nvPr>
        </p:nvSpPr>
        <p:spPr>
          <a:xfrm>
            <a:off x="8737600" y="6243638"/>
            <a:ext cx="2844800" cy="457200"/>
          </a:xfrm>
        </p:spPr>
        <p:txBody>
          <a:bodyPr/>
          <a:lstStyle>
            <a:lvl1pPr>
              <a:defRPr/>
            </a:lvl1pPr>
          </a:lstStyle>
          <a:p>
            <a:fld id="{49B2E3A6-E462-46A7-AEF4-9AFD4C984B44}" type="slidenum">
              <a:rPr lang="zh-CN" altLang="en-US"/>
              <a:pPr/>
              <a:t>‹#›</a:t>
            </a:fld>
            <a:endParaRPr lang="en-US" altLang="zh-CN"/>
          </a:p>
        </p:txBody>
      </p:sp>
      <p:sp>
        <p:nvSpPr>
          <p:cNvPr id="7" name="Date Placeholder 6">
            <a:extLst>
              <a:ext uri="{FF2B5EF4-FFF2-40B4-BE49-F238E27FC236}">
                <a16:creationId xmlns:a16="http://schemas.microsoft.com/office/drawing/2014/main" id="{AEE516FC-23ED-4062-A36D-45770785B851}"/>
              </a:ext>
            </a:extLst>
          </p:cNvPr>
          <p:cNvSpPr>
            <a:spLocks noGrp="1"/>
          </p:cNvSpPr>
          <p:nvPr>
            <p:ph type="dt" sz="half" idx="11"/>
          </p:nvPr>
        </p:nvSpPr>
        <p:spPr>
          <a:xfrm>
            <a:off x="609600" y="6243638"/>
            <a:ext cx="2844800" cy="457200"/>
          </a:xfrm>
          <a:prstGeom prst="rect">
            <a:avLst/>
          </a:prstGeom>
        </p:spPr>
        <p:txBody>
          <a:bodyPr/>
          <a:lstStyle>
            <a:lvl1pPr>
              <a:defRPr>
                <a:latin typeface="Arial" charset="0"/>
              </a:defRPr>
            </a:lvl1pPr>
          </a:lstStyle>
          <a:p>
            <a:pPr>
              <a:defRPr/>
            </a:pPr>
            <a:endParaRPr lang="en-US" altLang="zh-CN"/>
          </a:p>
        </p:txBody>
      </p:sp>
      <p:sp>
        <p:nvSpPr>
          <p:cNvPr id="8" name="Footer Placeholder 7">
            <a:extLst>
              <a:ext uri="{FF2B5EF4-FFF2-40B4-BE49-F238E27FC236}">
                <a16:creationId xmlns:a16="http://schemas.microsoft.com/office/drawing/2014/main" id="{450F6A98-30D8-4B97-8D7E-1A6F0E0F5699}"/>
              </a:ext>
            </a:extLst>
          </p:cNvPr>
          <p:cNvSpPr>
            <a:spLocks noGrp="1"/>
          </p:cNvSpPr>
          <p:nvPr>
            <p:ph type="ftr" sz="quarter" idx="12"/>
          </p:nvPr>
        </p:nvSpPr>
        <p:spPr>
          <a:xfrm>
            <a:off x="4165600" y="6243638"/>
            <a:ext cx="3860800" cy="457200"/>
          </a:xfrm>
        </p:spPr>
        <p:txBody>
          <a:bodyPr/>
          <a:lstStyle>
            <a:lvl1pPr>
              <a:defRPr/>
            </a:lvl1pPr>
          </a:lstStyle>
          <a:p>
            <a:pPr>
              <a:defRPr/>
            </a:pPr>
            <a:endParaRPr lang="en-US" altLang="zh-CN"/>
          </a:p>
        </p:txBody>
      </p:sp>
    </p:spTree>
    <p:extLst>
      <p:ext uri="{BB962C8B-B14F-4D97-AF65-F5344CB8AC3E}">
        <p14:creationId xmlns:p14="http://schemas.microsoft.com/office/powerpoint/2010/main" val="422891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userDrawn="1"/>
        </p:nvSpPr>
        <p:spPr>
          <a:xfrm>
            <a:off x="148232" y="74766"/>
            <a:ext cx="1569660" cy="369332"/>
          </a:xfrm>
          <a:prstGeom prst="rect">
            <a:avLst/>
          </a:prstGeom>
          <a:noFill/>
        </p:spPr>
        <p:txBody>
          <a:bodyPr wrap="none" rtlCol="0">
            <a:spAutoFit/>
          </a:bodyPr>
          <a:lstStyle/>
          <a:p>
            <a:r>
              <a:rPr lang="zh-CN" altLang="en-US" dirty="0">
                <a:solidFill>
                  <a:schemeClr val="bg1"/>
                </a:solidFill>
              </a:rPr>
              <a:t>模拟退火算法</a:t>
            </a:r>
          </a:p>
        </p:txBody>
      </p: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2021/6/8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2021/6/8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baike.baidu.com/view/1263625.htm" TargetMode="External"/><Relationship Id="rId2" Type="http://schemas.openxmlformats.org/officeDocument/2006/relationships/hyperlink" Target="http://baike.baidu.com/view/650851.htm" TargetMode="External"/><Relationship Id="rId1" Type="http://schemas.openxmlformats.org/officeDocument/2006/relationships/slideLayout" Target="../slideLayouts/slideLayout13.xml"/><Relationship Id="rId4" Type="http://schemas.openxmlformats.org/officeDocument/2006/relationships/hyperlink" Target="http://baike.baidu.com/view/77063.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7.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slide" Target="slide41.xml"/></Relationships>
</file>

<file path=ppt/slides/_rels/slide4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a:t>最优化技术</a:t>
            </a:r>
            <a:br>
              <a:rPr lang="en-US" altLang="zh-CN" dirty="0"/>
            </a:br>
            <a:r>
              <a:rPr lang="en-US" altLang="zh-CN" dirty="0"/>
              <a:t>-</a:t>
            </a:r>
            <a:r>
              <a:rPr lang="zh-CN" altLang="en-US" dirty="0"/>
              <a:t>模拟退火算法</a:t>
            </a:r>
            <a:endParaRPr lang="zh-CN" altLang="en-US" sz="4800" dirty="0"/>
          </a:p>
        </p:txBody>
      </p:sp>
      <p:sp>
        <p:nvSpPr>
          <p:cNvPr id="5" name="副标题 4">
            <a:extLst>
              <a:ext uri="{FF2B5EF4-FFF2-40B4-BE49-F238E27FC236}">
                <a16:creationId xmlns:a16="http://schemas.microsoft.com/office/drawing/2014/main" id="{FE85D584-B91E-49CD-8376-FF8F6086F6A0}"/>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9542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a:extLst>
              <a:ext uri="{FF2B5EF4-FFF2-40B4-BE49-F238E27FC236}">
                <a16:creationId xmlns:a16="http://schemas.microsoft.com/office/drawing/2014/main" id="{72050EC9-2586-4346-B8C8-83936E2B8A14}"/>
              </a:ext>
            </a:extLst>
          </p:cNvPr>
          <p:cNvSpPr>
            <a:spLocks noGrp="1"/>
          </p:cNvSpPr>
          <p:nvPr>
            <p:ph type="sldNum" sz="quarter" idx="10"/>
          </p:nvPr>
        </p:nvSpPr>
        <p:spPr>
          <a:xfrm>
            <a:off x="8077200" y="6245225"/>
            <a:ext cx="2133600" cy="476250"/>
          </a:xfrm>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39E9B4C0-629F-4DA0-A59A-A43E4A63A811}" type="slidenum">
              <a:rPr lang="en-US" altLang="zh-CN">
                <a:latin typeface="Times New Roman" panose="02020603050405020304" pitchFamily="18" charset="0"/>
              </a:rPr>
              <a:pPr eaLnBrk="1" hangingPunct="1"/>
              <a:t>10</a:t>
            </a:fld>
            <a:endParaRPr lang="en-US" altLang="zh-CN">
              <a:latin typeface="Times New Roman" panose="02020603050405020304" pitchFamily="18" charset="0"/>
            </a:endParaRPr>
          </a:p>
        </p:txBody>
      </p:sp>
      <p:sp>
        <p:nvSpPr>
          <p:cNvPr id="253955" name="Rectangle 3">
            <a:extLst>
              <a:ext uri="{FF2B5EF4-FFF2-40B4-BE49-F238E27FC236}">
                <a16:creationId xmlns:a16="http://schemas.microsoft.com/office/drawing/2014/main" id="{B784CFB1-04D1-42C2-933A-2490A01A4C74}"/>
              </a:ext>
            </a:extLst>
          </p:cNvPr>
          <p:cNvSpPr>
            <a:spLocks noGrp="1" noChangeArrowheads="1"/>
          </p:cNvSpPr>
          <p:nvPr>
            <p:ph type="body" idx="1"/>
          </p:nvPr>
        </p:nvSpPr>
        <p:spPr>
          <a:xfrm>
            <a:off x="1249960" y="1341438"/>
            <a:ext cx="9167215" cy="3028950"/>
          </a:xfrm>
        </p:spPr>
        <p:txBody>
          <a:bodyPr/>
          <a:lstStyle/>
          <a:p>
            <a:pPr marL="0" indent="0">
              <a:lnSpc>
                <a:spcPct val="80000"/>
              </a:lnSpc>
              <a:buClr>
                <a:schemeClr val="tx1"/>
              </a:buClr>
              <a:buSzPct val="100000"/>
              <a:buNone/>
              <a:defRPr/>
            </a:pPr>
            <a:r>
              <a:rPr lang="zh-CN" altLang="en-US" dirty="0">
                <a:latin typeface="楷体_GB2312" pitchFamily="49" charset="-122"/>
              </a:rPr>
              <a:t>退火</a:t>
            </a:r>
            <a:endParaRPr lang="en-US" altLang="zh-CN" dirty="0">
              <a:latin typeface="楷体_GB2312" pitchFamily="49" charset="-122"/>
            </a:endParaRPr>
          </a:p>
          <a:p>
            <a:pPr marL="1009650" lvl="1" indent="-609600">
              <a:lnSpc>
                <a:spcPct val="80000"/>
              </a:lnSpc>
              <a:buClr>
                <a:schemeClr val="tx1"/>
              </a:buClr>
              <a:buSzPct val="100000"/>
              <a:buNone/>
              <a:defRPr/>
            </a:pPr>
            <a:endParaRPr lang="en-US" altLang="zh-CN" dirty="0">
              <a:solidFill>
                <a:srgbClr val="FF0000"/>
              </a:solidFill>
              <a:latin typeface="楷体_GB2312" pitchFamily="49" charset="-122"/>
              <a:cs typeface="Times New Roman" pitchFamily="18" charset="0"/>
            </a:endParaRPr>
          </a:p>
          <a:p>
            <a:pPr marL="1009650" lvl="1" indent="-609600">
              <a:lnSpc>
                <a:spcPct val="80000"/>
              </a:lnSpc>
              <a:buClr>
                <a:schemeClr val="tx1"/>
              </a:buClr>
              <a:buSzPct val="100000"/>
              <a:buNone/>
              <a:defRPr/>
            </a:pPr>
            <a:endParaRPr lang="en-US" altLang="zh-CN" dirty="0">
              <a:solidFill>
                <a:srgbClr val="FF0000"/>
              </a:solidFill>
              <a:latin typeface="楷体_GB2312" pitchFamily="49" charset="-122"/>
              <a:cs typeface="Times New Roman" pitchFamily="18" charset="0"/>
            </a:endParaRPr>
          </a:p>
          <a:p>
            <a:pPr marL="1009650" lvl="1" indent="-609600">
              <a:lnSpc>
                <a:spcPct val="80000"/>
              </a:lnSpc>
              <a:buClr>
                <a:schemeClr val="tx1"/>
              </a:buClr>
              <a:buSzPct val="100000"/>
              <a:buNone/>
              <a:defRPr/>
            </a:pPr>
            <a:endParaRPr lang="en-US" altLang="zh-CN" dirty="0">
              <a:solidFill>
                <a:srgbClr val="FF0000"/>
              </a:solidFill>
              <a:latin typeface="楷体_GB2312" pitchFamily="49" charset="-122"/>
              <a:cs typeface="Times New Roman" pitchFamily="18" charset="0"/>
            </a:endParaRPr>
          </a:p>
          <a:p>
            <a:pPr marL="1009650" lvl="1" indent="-609600">
              <a:lnSpc>
                <a:spcPct val="80000"/>
              </a:lnSpc>
              <a:buClr>
                <a:schemeClr val="tx1"/>
              </a:buClr>
              <a:buSzPct val="100000"/>
              <a:buNone/>
              <a:defRPr/>
            </a:pPr>
            <a:endParaRPr lang="en-US" altLang="zh-CN" dirty="0">
              <a:solidFill>
                <a:srgbClr val="FFFFFF"/>
              </a:solidFill>
              <a:latin typeface="楷体_GB2312" pitchFamily="49" charset="-122"/>
              <a:cs typeface="Times New Roman" pitchFamily="18" charset="0"/>
            </a:endParaRPr>
          </a:p>
          <a:p>
            <a:pPr marL="1009650" lvl="1" indent="-609600">
              <a:lnSpc>
                <a:spcPct val="80000"/>
              </a:lnSpc>
              <a:buClr>
                <a:schemeClr val="tx1"/>
              </a:buClr>
              <a:buSzPct val="100000"/>
              <a:buNone/>
              <a:defRPr/>
            </a:pPr>
            <a:endParaRPr lang="en-US" altLang="zh-CN" dirty="0">
              <a:solidFill>
                <a:srgbClr val="FFFFFF"/>
              </a:solidFill>
              <a:latin typeface="楷体_GB2312" pitchFamily="49" charset="-122"/>
              <a:cs typeface="Times New Roman" pitchFamily="18" charset="0"/>
            </a:endParaRPr>
          </a:p>
          <a:p>
            <a:pPr marL="1009650" lvl="1" indent="-609600">
              <a:lnSpc>
                <a:spcPct val="80000"/>
              </a:lnSpc>
              <a:buClr>
                <a:schemeClr val="tx1"/>
              </a:buClr>
              <a:buSzPct val="100000"/>
              <a:buNone/>
              <a:defRPr/>
            </a:pPr>
            <a:endParaRPr lang="en-US" altLang="zh-CN" dirty="0">
              <a:solidFill>
                <a:srgbClr val="FFFFFF"/>
              </a:solidFill>
              <a:latin typeface="楷体_GB2312" pitchFamily="49" charset="-122"/>
              <a:cs typeface="Times New Roman" pitchFamily="18" charset="0"/>
            </a:endParaRPr>
          </a:p>
          <a:p>
            <a:pPr marL="1009650" lvl="1" indent="-609600">
              <a:lnSpc>
                <a:spcPct val="80000"/>
              </a:lnSpc>
              <a:buClr>
                <a:schemeClr val="tx1"/>
              </a:buClr>
              <a:buSzPct val="100000"/>
              <a:buNone/>
              <a:defRPr/>
            </a:pPr>
            <a:r>
              <a:rPr lang="zh-CN" altLang="en-US" dirty="0">
                <a:latin typeface="楷体_GB2312" pitchFamily="49" charset="-122"/>
                <a:cs typeface="Times New Roman" pitchFamily="18" charset="0"/>
              </a:rPr>
              <a:t> 淬火   </a:t>
            </a:r>
            <a:r>
              <a:rPr lang="zh-CN" altLang="en-US" dirty="0">
                <a:solidFill>
                  <a:srgbClr val="FFFFFF"/>
                </a:solidFill>
                <a:latin typeface="楷体_GB2312" pitchFamily="49" charset="-122"/>
                <a:cs typeface="Times New Roman" pitchFamily="18" charset="0"/>
              </a:rPr>
              <a:t>淬火</a:t>
            </a:r>
            <a:endParaRPr lang="en-US" altLang="zh-CN" dirty="0">
              <a:solidFill>
                <a:srgbClr val="FFFFFF"/>
              </a:solidFill>
              <a:cs typeface="Times New Roman" pitchFamily="18" charset="0"/>
            </a:endParaRPr>
          </a:p>
        </p:txBody>
      </p:sp>
      <p:sp>
        <p:nvSpPr>
          <p:cNvPr id="253972" name="Rectangle 20">
            <a:extLst>
              <a:ext uri="{FF2B5EF4-FFF2-40B4-BE49-F238E27FC236}">
                <a16:creationId xmlns:a16="http://schemas.microsoft.com/office/drawing/2014/main" id="{C81FABDF-9579-4196-835C-6D395D97B9A2}"/>
              </a:ext>
            </a:extLst>
          </p:cNvPr>
          <p:cNvSpPr>
            <a:spLocks noGrp="1" noChangeArrowheads="1"/>
          </p:cNvSpPr>
          <p:nvPr>
            <p:ph type="title"/>
          </p:nvPr>
        </p:nvSpPr>
        <p:spPr>
          <a:xfrm>
            <a:off x="1730376" y="188913"/>
            <a:ext cx="8613775" cy="647700"/>
          </a:xfrm>
        </p:spPr>
        <p:txBody>
          <a:bodyPr>
            <a:normAutofit fontScale="90000"/>
          </a:bodyPr>
          <a:lstStyle/>
          <a:p>
            <a:pPr eaLnBrk="1" hangingPunct="1">
              <a:defRPr/>
            </a:pPr>
            <a:r>
              <a:rPr lang="zh-CN" altLang="en-US" dirty="0">
                <a:latin typeface="宋体" pitchFamily="2" charset="-122"/>
              </a:rPr>
              <a:t>物理退火过程</a:t>
            </a:r>
            <a:endParaRPr lang="zh-CN" altLang="en-US" dirty="0">
              <a:latin typeface="华文新魏" pitchFamily="2" charset="-122"/>
              <a:ea typeface="华文新魏" pitchFamily="2" charset="-122"/>
            </a:endParaRPr>
          </a:p>
        </p:txBody>
      </p:sp>
      <p:grpSp>
        <p:nvGrpSpPr>
          <p:cNvPr id="55301" name="Group 15">
            <a:extLst>
              <a:ext uri="{FF2B5EF4-FFF2-40B4-BE49-F238E27FC236}">
                <a16:creationId xmlns:a16="http://schemas.microsoft.com/office/drawing/2014/main" id="{5BC0485B-F033-43E4-BBD4-9A2A4E0948B1}"/>
              </a:ext>
            </a:extLst>
          </p:cNvPr>
          <p:cNvGrpSpPr>
            <a:grpSpLocks/>
          </p:cNvGrpSpPr>
          <p:nvPr/>
        </p:nvGrpSpPr>
        <p:grpSpPr bwMode="auto">
          <a:xfrm>
            <a:off x="3157539" y="2395540"/>
            <a:ext cx="5170487" cy="1541463"/>
            <a:chOff x="857" y="1344"/>
            <a:chExt cx="3257" cy="971"/>
          </a:xfrm>
        </p:grpSpPr>
        <p:sp>
          <p:nvSpPr>
            <p:cNvPr id="6" name="Text Box 4">
              <a:extLst>
                <a:ext uri="{FF2B5EF4-FFF2-40B4-BE49-F238E27FC236}">
                  <a16:creationId xmlns:a16="http://schemas.microsoft.com/office/drawing/2014/main" id="{75C22615-7A65-41ED-A757-5D74F433CED9}"/>
                </a:ext>
              </a:extLst>
            </p:cNvPr>
            <p:cNvSpPr txBox="1">
              <a:spLocks noChangeArrowheads="1"/>
            </p:cNvSpPr>
            <p:nvPr/>
          </p:nvSpPr>
          <p:spPr bwMode="auto">
            <a:xfrm>
              <a:off x="1194" y="1534"/>
              <a:ext cx="680" cy="330"/>
            </a:xfrm>
            <a:prstGeom prst="rect">
              <a:avLst/>
            </a:prstGeom>
            <a:noFill/>
            <a:ln w="12700" algn="ctr">
              <a:noFill/>
              <a:miter lim="800000"/>
              <a:headEnd/>
              <a:tailEnd/>
            </a:ln>
            <a:effectLst/>
          </p:spPr>
          <p:txBody>
            <a:bodyPr>
              <a:spAutoFit/>
            </a:bodyPr>
            <a:lstStyle/>
            <a:p>
              <a:pPr marL="609600" indent="-609600">
                <a:defRPr/>
              </a:pPr>
              <a:r>
                <a:rPr lang="zh-CN" altLang="en-US" sz="2800">
                  <a:effectLst>
                    <a:outerShdw blurRad="38100" dist="38100" dir="2700000" algn="tl">
                      <a:srgbClr val="000000"/>
                    </a:outerShdw>
                  </a:effectLst>
                  <a:latin typeface="Arial" charset="0"/>
                  <a:ea typeface="宋体" charset="-122"/>
                </a:rPr>
                <a:t>高温</a:t>
              </a:r>
            </a:p>
          </p:txBody>
        </p:sp>
        <p:sp>
          <p:nvSpPr>
            <p:cNvPr id="55310" name="AutoShape 5">
              <a:extLst>
                <a:ext uri="{FF2B5EF4-FFF2-40B4-BE49-F238E27FC236}">
                  <a16:creationId xmlns:a16="http://schemas.microsoft.com/office/drawing/2014/main" id="{2657D87E-797B-4FAC-A4DF-AF0EBF1E1298}"/>
                </a:ext>
              </a:extLst>
            </p:cNvPr>
            <p:cNvSpPr>
              <a:spLocks noChangeArrowheads="1"/>
            </p:cNvSpPr>
            <p:nvPr/>
          </p:nvSpPr>
          <p:spPr bwMode="auto">
            <a:xfrm>
              <a:off x="1965" y="1684"/>
              <a:ext cx="1134" cy="113"/>
            </a:xfrm>
            <a:prstGeom prst="rightArrow">
              <a:avLst>
                <a:gd name="adj1" fmla="val 50000"/>
                <a:gd name="adj2" fmla="val 250885"/>
              </a:avLst>
            </a:prstGeom>
            <a:solidFill>
              <a:schemeClr val="tx1"/>
            </a:solidFill>
            <a:ln w="9525" algn="ctr">
              <a:solidFill>
                <a:schemeClr val="tx1"/>
              </a:solidFill>
              <a:miter lim="800000"/>
              <a:headEnd/>
              <a:tailEnd/>
            </a:ln>
          </p:spPr>
          <p:txBody>
            <a:bodyPr wrap="none" anchor="ct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Text Box 7">
              <a:extLst>
                <a:ext uri="{FF2B5EF4-FFF2-40B4-BE49-F238E27FC236}">
                  <a16:creationId xmlns:a16="http://schemas.microsoft.com/office/drawing/2014/main" id="{E11AC01B-FEC6-4E89-B798-74275B737778}"/>
                </a:ext>
              </a:extLst>
            </p:cNvPr>
            <p:cNvSpPr txBox="1">
              <a:spLocks noChangeArrowheads="1"/>
            </p:cNvSpPr>
            <p:nvPr/>
          </p:nvSpPr>
          <p:spPr bwMode="auto">
            <a:xfrm>
              <a:off x="3180" y="1543"/>
              <a:ext cx="681" cy="330"/>
            </a:xfrm>
            <a:prstGeom prst="rect">
              <a:avLst/>
            </a:prstGeom>
            <a:noFill/>
            <a:ln w="12700" algn="ctr">
              <a:noFill/>
              <a:miter lim="800000"/>
              <a:headEnd/>
              <a:tailEnd/>
            </a:ln>
            <a:effectLst/>
          </p:spPr>
          <p:txBody>
            <a:bodyPr>
              <a:spAutoFit/>
            </a:bodyPr>
            <a:lstStyle/>
            <a:p>
              <a:pPr marL="609600" indent="-609600">
                <a:defRPr/>
              </a:pPr>
              <a:r>
                <a:rPr lang="zh-CN" altLang="en-US" sz="2800">
                  <a:effectLst>
                    <a:outerShdw blurRad="38100" dist="38100" dir="2700000" algn="tl">
                      <a:srgbClr val="000000"/>
                    </a:outerShdw>
                  </a:effectLst>
                  <a:latin typeface="Arial" charset="0"/>
                  <a:ea typeface="宋体" charset="-122"/>
                </a:rPr>
                <a:t>低温</a:t>
              </a:r>
            </a:p>
          </p:txBody>
        </p:sp>
        <p:sp>
          <p:nvSpPr>
            <p:cNvPr id="9" name="Text Box 9">
              <a:extLst>
                <a:ext uri="{FF2B5EF4-FFF2-40B4-BE49-F238E27FC236}">
                  <a16:creationId xmlns:a16="http://schemas.microsoft.com/office/drawing/2014/main" id="{625C8824-5DE5-49CF-860D-4389998FFCF7}"/>
                </a:ext>
              </a:extLst>
            </p:cNvPr>
            <p:cNvSpPr txBox="1">
              <a:spLocks noChangeArrowheads="1"/>
            </p:cNvSpPr>
            <p:nvPr/>
          </p:nvSpPr>
          <p:spPr bwMode="auto">
            <a:xfrm>
              <a:off x="1874" y="1344"/>
              <a:ext cx="1180" cy="252"/>
            </a:xfrm>
            <a:prstGeom prst="rect">
              <a:avLst/>
            </a:prstGeom>
            <a:noFill/>
            <a:ln w="12700" algn="ctr">
              <a:noFill/>
              <a:miter lim="800000"/>
              <a:headEnd/>
              <a:tailEnd/>
            </a:ln>
            <a:effectLst/>
          </p:spPr>
          <p:txBody>
            <a:bodyPr>
              <a:spAutoFit/>
            </a:bodyPr>
            <a:lstStyle/>
            <a:p>
              <a:pPr marL="609600" indent="-609600">
                <a:defRPr/>
              </a:pPr>
              <a:r>
                <a:rPr lang="zh-CN" altLang="en-US" sz="2000">
                  <a:effectLst>
                    <a:outerShdw blurRad="38100" dist="38100" dir="2700000" algn="tl">
                      <a:srgbClr val="000000"/>
                    </a:outerShdw>
                  </a:effectLst>
                  <a:latin typeface="Arial" charset="0"/>
                  <a:ea typeface="宋体" charset="-122"/>
                </a:rPr>
                <a:t>缓慢下降</a:t>
              </a:r>
            </a:p>
          </p:txBody>
        </p:sp>
        <p:sp>
          <p:nvSpPr>
            <p:cNvPr id="10" name="Text Box 10">
              <a:extLst>
                <a:ext uri="{FF2B5EF4-FFF2-40B4-BE49-F238E27FC236}">
                  <a16:creationId xmlns:a16="http://schemas.microsoft.com/office/drawing/2014/main" id="{645B0C16-B651-4970-A539-2294A088DC5F}"/>
                </a:ext>
              </a:extLst>
            </p:cNvPr>
            <p:cNvSpPr txBox="1">
              <a:spLocks noChangeArrowheads="1"/>
            </p:cNvSpPr>
            <p:nvPr/>
          </p:nvSpPr>
          <p:spPr bwMode="auto">
            <a:xfrm>
              <a:off x="857" y="2024"/>
              <a:ext cx="1361" cy="291"/>
            </a:xfrm>
            <a:prstGeom prst="rect">
              <a:avLst/>
            </a:prstGeom>
            <a:noFill/>
            <a:ln w="12700" algn="ctr">
              <a:noFill/>
              <a:miter lim="800000"/>
              <a:headEnd/>
              <a:tailEnd/>
            </a:ln>
            <a:effectLst/>
          </p:spPr>
          <p:txBody>
            <a:bodyPr>
              <a:spAutoFit/>
            </a:bodyPr>
            <a:lstStyle/>
            <a:p>
              <a:pPr marL="609600" indent="-609600">
                <a:defRPr/>
              </a:pPr>
              <a:r>
                <a:rPr lang="zh-CN" altLang="en-US" sz="2400">
                  <a:effectLst>
                    <a:outerShdw blurRad="38100" dist="38100" dir="2700000" algn="tl">
                      <a:srgbClr val="000000"/>
                    </a:outerShdw>
                  </a:effectLst>
                  <a:latin typeface="Arial" charset="0"/>
                  <a:ea typeface="宋体" charset="-122"/>
                </a:rPr>
                <a:t>高能状态</a:t>
              </a:r>
            </a:p>
          </p:txBody>
        </p:sp>
        <p:sp>
          <p:nvSpPr>
            <p:cNvPr id="11" name="Text Box 11">
              <a:extLst>
                <a:ext uri="{FF2B5EF4-FFF2-40B4-BE49-F238E27FC236}">
                  <a16:creationId xmlns:a16="http://schemas.microsoft.com/office/drawing/2014/main" id="{72AA1B39-C433-4DEA-BE6A-21F9DD4D5319}"/>
                </a:ext>
              </a:extLst>
            </p:cNvPr>
            <p:cNvSpPr txBox="1">
              <a:spLocks noChangeArrowheads="1"/>
            </p:cNvSpPr>
            <p:nvPr/>
          </p:nvSpPr>
          <p:spPr bwMode="auto">
            <a:xfrm>
              <a:off x="2934" y="2024"/>
              <a:ext cx="1180" cy="291"/>
            </a:xfrm>
            <a:prstGeom prst="rect">
              <a:avLst/>
            </a:prstGeom>
            <a:noFill/>
            <a:ln w="12700" algn="ctr">
              <a:noFill/>
              <a:miter lim="800000"/>
              <a:headEnd/>
              <a:tailEnd/>
            </a:ln>
            <a:effectLst/>
          </p:spPr>
          <p:txBody>
            <a:bodyPr>
              <a:spAutoFit/>
            </a:bodyPr>
            <a:lstStyle/>
            <a:p>
              <a:pPr marL="609600" indent="-609600">
                <a:defRPr/>
              </a:pPr>
              <a:r>
                <a:rPr lang="zh-CN" altLang="en-US" sz="2400" dirty="0">
                  <a:effectLst>
                    <a:outerShdw blurRad="38100" dist="38100" dir="2700000" algn="tl">
                      <a:srgbClr val="000000"/>
                    </a:outerShdw>
                  </a:effectLst>
                  <a:latin typeface="Arial" charset="0"/>
                  <a:ea typeface="宋体" charset="-122"/>
                </a:rPr>
                <a:t>低能状态</a:t>
              </a:r>
            </a:p>
          </p:txBody>
        </p:sp>
      </p:grpSp>
      <p:grpSp>
        <p:nvGrpSpPr>
          <p:cNvPr id="3" name="Group 16">
            <a:extLst>
              <a:ext uri="{FF2B5EF4-FFF2-40B4-BE49-F238E27FC236}">
                <a16:creationId xmlns:a16="http://schemas.microsoft.com/office/drawing/2014/main" id="{65B91A3C-4397-4F78-AB13-22171435E45E}"/>
              </a:ext>
            </a:extLst>
          </p:cNvPr>
          <p:cNvGrpSpPr>
            <a:grpSpLocks noChangeAspect="1"/>
          </p:cNvGrpSpPr>
          <p:nvPr/>
        </p:nvGrpSpPr>
        <p:grpSpPr bwMode="auto">
          <a:xfrm>
            <a:off x="3157539" y="4076702"/>
            <a:ext cx="5170487" cy="1541463"/>
            <a:chOff x="857" y="1344"/>
            <a:chExt cx="3257" cy="971"/>
          </a:xfrm>
        </p:grpSpPr>
        <p:sp>
          <p:nvSpPr>
            <p:cNvPr id="14" name="Text Box 17">
              <a:extLst>
                <a:ext uri="{FF2B5EF4-FFF2-40B4-BE49-F238E27FC236}">
                  <a16:creationId xmlns:a16="http://schemas.microsoft.com/office/drawing/2014/main" id="{747C12F1-A98E-430D-9242-B9855E058687}"/>
                </a:ext>
              </a:extLst>
            </p:cNvPr>
            <p:cNvSpPr txBox="1">
              <a:spLocks noChangeArrowheads="1"/>
            </p:cNvSpPr>
            <p:nvPr/>
          </p:nvSpPr>
          <p:spPr bwMode="auto">
            <a:xfrm>
              <a:off x="1194" y="1534"/>
              <a:ext cx="680" cy="330"/>
            </a:xfrm>
            <a:prstGeom prst="rect">
              <a:avLst/>
            </a:prstGeom>
            <a:noFill/>
            <a:ln w="12700" algn="ctr">
              <a:noFill/>
              <a:miter lim="800000"/>
              <a:headEnd/>
              <a:tailEnd/>
            </a:ln>
            <a:effectLst/>
          </p:spPr>
          <p:txBody>
            <a:bodyPr>
              <a:spAutoFit/>
            </a:bodyPr>
            <a:lstStyle/>
            <a:p>
              <a:pPr marL="609600" indent="-609600">
                <a:defRPr/>
              </a:pPr>
              <a:r>
                <a:rPr lang="zh-CN" altLang="en-US" sz="2800">
                  <a:effectLst>
                    <a:outerShdw blurRad="38100" dist="38100" dir="2700000" algn="tl">
                      <a:srgbClr val="000000"/>
                    </a:outerShdw>
                  </a:effectLst>
                  <a:latin typeface="Arial" charset="0"/>
                  <a:ea typeface="宋体" charset="-122"/>
                </a:rPr>
                <a:t>高温</a:t>
              </a:r>
            </a:p>
          </p:txBody>
        </p:sp>
        <p:sp>
          <p:nvSpPr>
            <p:cNvPr id="55304" name="AutoShape 18">
              <a:extLst>
                <a:ext uri="{FF2B5EF4-FFF2-40B4-BE49-F238E27FC236}">
                  <a16:creationId xmlns:a16="http://schemas.microsoft.com/office/drawing/2014/main" id="{01A4FBD6-1130-4C52-BA3B-C6F3147CE547}"/>
                </a:ext>
              </a:extLst>
            </p:cNvPr>
            <p:cNvSpPr>
              <a:spLocks noChangeArrowheads="1"/>
            </p:cNvSpPr>
            <p:nvPr/>
          </p:nvSpPr>
          <p:spPr bwMode="auto">
            <a:xfrm>
              <a:off x="1965" y="1684"/>
              <a:ext cx="1134" cy="113"/>
            </a:xfrm>
            <a:prstGeom prst="rightArrow">
              <a:avLst>
                <a:gd name="adj1" fmla="val 50000"/>
                <a:gd name="adj2" fmla="val 250885"/>
              </a:avLst>
            </a:prstGeom>
            <a:solidFill>
              <a:schemeClr val="tx1"/>
            </a:solidFill>
            <a:ln w="9525" algn="ctr">
              <a:solidFill>
                <a:schemeClr val="tx1"/>
              </a:solidFill>
              <a:miter lim="800000"/>
              <a:headEnd/>
              <a:tailEnd/>
            </a:ln>
          </p:spPr>
          <p:txBody>
            <a:bodyPr wrap="none" anchor="ct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Text Box 19">
              <a:extLst>
                <a:ext uri="{FF2B5EF4-FFF2-40B4-BE49-F238E27FC236}">
                  <a16:creationId xmlns:a16="http://schemas.microsoft.com/office/drawing/2014/main" id="{0DC1BD4F-D7C6-4628-BDE5-6D0749001082}"/>
                </a:ext>
              </a:extLst>
            </p:cNvPr>
            <p:cNvSpPr txBox="1">
              <a:spLocks noChangeArrowheads="1"/>
            </p:cNvSpPr>
            <p:nvPr/>
          </p:nvSpPr>
          <p:spPr bwMode="auto">
            <a:xfrm>
              <a:off x="3180" y="1543"/>
              <a:ext cx="681" cy="330"/>
            </a:xfrm>
            <a:prstGeom prst="rect">
              <a:avLst/>
            </a:prstGeom>
            <a:noFill/>
            <a:ln w="12700" algn="ctr">
              <a:noFill/>
              <a:miter lim="800000"/>
              <a:headEnd/>
              <a:tailEnd/>
            </a:ln>
            <a:effectLst/>
          </p:spPr>
          <p:txBody>
            <a:bodyPr>
              <a:spAutoFit/>
            </a:bodyPr>
            <a:lstStyle/>
            <a:p>
              <a:pPr marL="609600" indent="-609600">
                <a:defRPr/>
              </a:pPr>
              <a:r>
                <a:rPr lang="zh-CN" altLang="en-US" sz="2800">
                  <a:effectLst>
                    <a:outerShdw blurRad="38100" dist="38100" dir="2700000" algn="tl">
                      <a:srgbClr val="000000"/>
                    </a:outerShdw>
                  </a:effectLst>
                  <a:latin typeface="Arial" charset="0"/>
                  <a:ea typeface="宋体" charset="-122"/>
                </a:rPr>
                <a:t>低温</a:t>
              </a:r>
            </a:p>
          </p:txBody>
        </p:sp>
        <p:sp>
          <p:nvSpPr>
            <p:cNvPr id="17" name="Text Box 20">
              <a:extLst>
                <a:ext uri="{FF2B5EF4-FFF2-40B4-BE49-F238E27FC236}">
                  <a16:creationId xmlns:a16="http://schemas.microsoft.com/office/drawing/2014/main" id="{7BFC0DC5-B61A-470B-B5A2-29EB2EA2D2F8}"/>
                </a:ext>
              </a:extLst>
            </p:cNvPr>
            <p:cNvSpPr txBox="1">
              <a:spLocks noChangeArrowheads="1"/>
            </p:cNvSpPr>
            <p:nvPr/>
          </p:nvSpPr>
          <p:spPr bwMode="auto">
            <a:xfrm>
              <a:off x="1874" y="1344"/>
              <a:ext cx="1180" cy="252"/>
            </a:xfrm>
            <a:prstGeom prst="rect">
              <a:avLst/>
            </a:prstGeom>
            <a:noFill/>
            <a:ln w="12700" algn="ctr">
              <a:noFill/>
              <a:miter lim="800000"/>
              <a:headEnd/>
              <a:tailEnd/>
            </a:ln>
            <a:effectLst/>
          </p:spPr>
          <p:txBody>
            <a:bodyPr>
              <a:spAutoFit/>
            </a:bodyPr>
            <a:lstStyle/>
            <a:p>
              <a:pPr marL="609600" indent="-609600">
                <a:defRPr/>
              </a:pPr>
              <a:r>
                <a:rPr lang="zh-CN" altLang="en-US" sz="2000">
                  <a:effectLst>
                    <a:outerShdw blurRad="38100" dist="38100" dir="2700000" algn="tl">
                      <a:srgbClr val="000000"/>
                    </a:outerShdw>
                  </a:effectLst>
                  <a:latin typeface="Arial" charset="0"/>
                  <a:ea typeface="宋体" charset="-122"/>
                </a:rPr>
                <a:t>快速下降</a:t>
              </a:r>
            </a:p>
          </p:txBody>
        </p:sp>
        <p:sp>
          <p:nvSpPr>
            <p:cNvPr id="18" name="Text Box 21">
              <a:extLst>
                <a:ext uri="{FF2B5EF4-FFF2-40B4-BE49-F238E27FC236}">
                  <a16:creationId xmlns:a16="http://schemas.microsoft.com/office/drawing/2014/main" id="{14DA1CBE-1E59-49B9-A556-949800BD30B3}"/>
                </a:ext>
              </a:extLst>
            </p:cNvPr>
            <p:cNvSpPr txBox="1">
              <a:spLocks noChangeArrowheads="1"/>
            </p:cNvSpPr>
            <p:nvPr/>
          </p:nvSpPr>
          <p:spPr bwMode="auto">
            <a:xfrm>
              <a:off x="857" y="2024"/>
              <a:ext cx="1361" cy="291"/>
            </a:xfrm>
            <a:prstGeom prst="rect">
              <a:avLst/>
            </a:prstGeom>
            <a:noFill/>
            <a:ln w="12700" algn="ctr">
              <a:noFill/>
              <a:miter lim="800000"/>
              <a:headEnd/>
              <a:tailEnd/>
            </a:ln>
            <a:effectLst/>
          </p:spPr>
          <p:txBody>
            <a:bodyPr>
              <a:spAutoFit/>
            </a:bodyPr>
            <a:lstStyle/>
            <a:p>
              <a:pPr marL="609600" indent="-609600">
                <a:defRPr/>
              </a:pPr>
              <a:r>
                <a:rPr lang="zh-CN" altLang="en-US" sz="2400">
                  <a:effectLst>
                    <a:outerShdw blurRad="38100" dist="38100" dir="2700000" algn="tl">
                      <a:srgbClr val="000000"/>
                    </a:outerShdw>
                  </a:effectLst>
                  <a:latin typeface="Arial" charset="0"/>
                  <a:ea typeface="宋体" charset="-122"/>
                </a:rPr>
                <a:t>高能状态</a:t>
              </a:r>
            </a:p>
          </p:txBody>
        </p:sp>
        <p:sp>
          <p:nvSpPr>
            <p:cNvPr id="19" name="Text Box 22">
              <a:extLst>
                <a:ext uri="{FF2B5EF4-FFF2-40B4-BE49-F238E27FC236}">
                  <a16:creationId xmlns:a16="http://schemas.microsoft.com/office/drawing/2014/main" id="{BD78C16B-636B-4276-BCEA-3BFB106B3CA2}"/>
                </a:ext>
              </a:extLst>
            </p:cNvPr>
            <p:cNvSpPr txBox="1">
              <a:spLocks noChangeArrowheads="1"/>
            </p:cNvSpPr>
            <p:nvPr/>
          </p:nvSpPr>
          <p:spPr bwMode="auto">
            <a:xfrm>
              <a:off x="2934" y="2024"/>
              <a:ext cx="1180" cy="291"/>
            </a:xfrm>
            <a:prstGeom prst="rect">
              <a:avLst/>
            </a:prstGeom>
            <a:noFill/>
            <a:ln w="12700" algn="ctr">
              <a:noFill/>
              <a:miter lim="800000"/>
              <a:headEnd/>
              <a:tailEnd/>
            </a:ln>
            <a:effectLst/>
          </p:spPr>
          <p:txBody>
            <a:bodyPr>
              <a:spAutoFit/>
            </a:bodyPr>
            <a:lstStyle/>
            <a:p>
              <a:pPr marL="609600" indent="-609600">
                <a:defRPr/>
              </a:pPr>
              <a:r>
                <a:rPr lang="zh-CN" altLang="en-US" sz="2400">
                  <a:effectLst>
                    <a:outerShdw blurRad="38100" dist="38100" dir="2700000" algn="tl">
                      <a:srgbClr val="000000"/>
                    </a:outerShdw>
                  </a:effectLst>
                  <a:latin typeface="Arial" charset="0"/>
                  <a:ea typeface="宋体" charset="-122"/>
                </a:rPr>
                <a:t>高能状态</a:t>
              </a:r>
            </a:p>
          </p:txBody>
        </p:sp>
      </p:grpSp>
    </p:spTree>
    <p:extLst>
      <p:ext uri="{BB962C8B-B14F-4D97-AF65-F5344CB8AC3E}">
        <p14:creationId xmlns:p14="http://schemas.microsoft.com/office/powerpoint/2010/main" val="2082286820"/>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5ED5-B655-45C1-A1CF-AFF709943937}"/>
              </a:ext>
            </a:extLst>
          </p:cNvPr>
          <p:cNvSpPr>
            <a:spLocks noGrp="1"/>
          </p:cNvSpPr>
          <p:nvPr>
            <p:ph type="title"/>
          </p:nvPr>
        </p:nvSpPr>
        <p:spPr/>
        <p:txBody>
          <a:bodyPr/>
          <a:lstStyle/>
          <a:p>
            <a:pPr algn="ctr" eaLnBrk="1" hangingPunct="1">
              <a:defRPr/>
            </a:pPr>
            <a:r>
              <a:rPr lang="zh-CN" altLang="en-US" dirty="0"/>
              <a:t>退火的作用</a:t>
            </a:r>
          </a:p>
        </p:txBody>
      </p:sp>
      <p:sp>
        <p:nvSpPr>
          <p:cNvPr id="3" name="Content Placeholder 2">
            <a:extLst>
              <a:ext uri="{FF2B5EF4-FFF2-40B4-BE49-F238E27FC236}">
                <a16:creationId xmlns:a16="http://schemas.microsoft.com/office/drawing/2014/main" id="{51DE9124-457A-4846-8238-F7F06E509BEC}"/>
              </a:ext>
            </a:extLst>
          </p:cNvPr>
          <p:cNvSpPr>
            <a:spLocks noGrp="1"/>
          </p:cNvSpPr>
          <p:nvPr>
            <p:ph idx="1"/>
          </p:nvPr>
        </p:nvSpPr>
        <p:spPr>
          <a:xfrm>
            <a:off x="1986401" y="1497551"/>
            <a:ext cx="8353425" cy="5289550"/>
          </a:xfrm>
        </p:spPr>
        <p:txBody>
          <a:bodyPr/>
          <a:lstStyle/>
          <a:p>
            <a:pPr eaLnBrk="1" hangingPunct="1">
              <a:defRPr/>
            </a:pPr>
            <a:r>
              <a:rPr lang="en-US" altLang="zh-CN" b="0" dirty="0">
                <a:effectLst/>
              </a:rPr>
              <a:t>(1) </a:t>
            </a:r>
            <a:r>
              <a:rPr lang="zh-CN" altLang="en-US" b="0" dirty="0">
                <a:effectLst/>
              </a:rPr>
              <a:t>降低硬度，改善</a:t>
            </a:r>
            <a:r>
              <a:rPr lang="zh-CN" altLang="en-US" b="0" dirty="0">
                <a:effectLst/>
                <a:hlinkClick r:id="rId2"/>
              </a:rPr>
              <a:t>切削加工性</a:t>
            </a:r>
            <a:r>
              <a:rPr lang="en-US" altLang="zh-CN" b="0" dirty="0">
                <a:effectLst/>
              </a:rPr>
              <a:t>.</a:t>
            </a:r>
          </a:p>
          <a:p>
            <a:pPr eaLnBrk="1" hangingPunct="1">
              <a:defRPr/>
            </a:pPr>
            <a:r>
              <a:rPr lang="en-US" altLang="zh-CN" b="0" dirty="0">
                <a:effectLst/>
              </a:rPr>
              <a:t>(2)</a:t>
            </a:r>
            <a:r>
              <a:rPr lang="zh-CN" altLang="en-US" b="0" dirty="0">
                <a:effectLst/>
              </a:rPr>
              <a:t>消除残余应力，稳定尺寸，减少变形与裂纹倾向；</a:t>
            </a:r>
          </a:p>
          <a:p>
            <a:pPr eaLnBrk="1" hangingPunct="1">
              <a:defRPr/>
            </a:pPr>
            <a:r>
              <a:rPr lang="en-US" altLang="zh-CN" b="0" dirty="0">
                <a:effectLst/>
              </a:rPr>
              <a:t>(3)</a:t>
            </a:r>
            <a:r>
              <a:rPr lang="zh-CN" altLang="en-US" b="0" dirty="0">
                <a:effectLst/>
              </a:rPr>
              <a:t>细化</a:t>
            </a:r>
            <a:r>
              <a:rPr lang="zh-CN" altLang="en-US" b="0" dirty="0">
                <a:effectLst/>
                <a:hlinkClick r:id="rId3"/>
              </a:rPr>
              <a:t>晶粒</a:t>
            </a:r>
            <a:r>
              <a:rPr lang="zh-CN" altLang="en-US" b="0" dirty="0">
                <a:effectLst/>
              </a:rPr>
              <a:t>，调整组织，消除组织缺陷。</a:t>
            </a:r>
          </a:p>
          <a:p>
            <a:pPr eaLnBrk="1" hangingPunct="1">
              <a:defRPr/>
            </a:pPr>
            <a:r>
              <a:rPr lang="en-US" altLang="zh-CN" b="0" dirty="0">
                <a:effectLst/>
              </a:rPr>
              <a:t>(4)</a:t>
            </a:r>
            <a:r>
              <a:rPr lang="zh-CN" altLang="en-US" b="0" dirty="0">
                <a:effectLst/>
              </a:rPr>
              <a:t>均匀材料组织和成分，改善材料性能或为以后热处理做组织准备。</a:t>
            </a:r>
          </a:p>
          <a:p>
            <a:pPr eaLnBrk="1" hangingPunct="1">
              <a:defRPr/>
            </a:pPr>
            <a:r>
              <a:rPr lang="zh-CN" altLang="en-US" b="0" dirty="0">
                <a:effectLst/>
              </a:rPr>
              <a:t>在生产中，退火工艺应用很广泛。根据工件要求退火的目的不同，退火的</a:t>
            </a:r>
            <a:r>
              <a:rPr lang="zh-CN" altLang="en-US" b="0" dirty="0">
                <a:effectLst/>
                <a:hlinkClick r:id="rId4"/>
              </a:rPr>
              <a:t>工艺</a:t>
            </a:r>
            <a:r>
              <a:rPr lang="zh-CN" altLang="en-US" b="0" dirty="0">
                <a:effectLst/>
              </a:rPr>
              <a:t>规范有多种，常用的有完全退火、球化退火、和去应力退火等。</a:t>
            </a:r>
          </a:p>
          <a:p>
            <a:pPr eaLnBrk="1" hangingPunct="1">
              <a:defRPr/>
            </a:pPr>
            <a:endParaRPr lang="zh-CN" altLang="en-US" dirty="0"/>
          </a:p>
        </p:txBody>
      </p:sp>
      <p:sp>
        <p:nvSpPr>
          <p:cNvPr id="4" name="Slide Number Placeholder 3">
            <a:extLst>
              <a:ext uri="{FF2B5EF4-FFF2-40B4-BE49-F238E27FC236}">
                <a16:creationId xmlns:a16="http://schemas.microsoft.com/office/drawing/2014/main" id="{9C76836B-FE27-4ECB-9367-462B5B2DE94C}"/>
              </a:ext>
            </a:extLst>
          </p:cNvPr>
          <p:cNvSpPr>
            <a:spLocks noGrp="1"/>
          </p:cNvSpPr>
          <p:nvPr>
            <p:ph type="sldNum" sz="quarter" idx="10"/>
          </p:nvPr>
        </p:nvSpPr>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74FFB066-2D0B-494F-B9F1-6CB0E5FAA764}" type="slidenum">
              <a:rPr lang="en-US" altLang="zh-CN">
                <a:latin typeface="Times New Roman" panose="02020603050405020304" pitchFamily="18" charset="0"/>
              </a:rPr>
              <a:pPr eaLnBrk="1" hangingPunct="1"/>
              <a:t>11</a:t>
            </a:fld>
            <a:endParaRPr lang="en-US" altLang="zh-CN">
              <a:latin typeface="Times New Roman" panose="02020603050405020304" pitchFamily="18" charset="0"/>
            </a:endParaRPr>
          </a:p>
        </p:txBody>
      </p:sp>
    </p:spTree>
  </p:cSld>
  <p:clrMapOvr>
    <a:masterClrMapping/>
  </p:clrMapOvr>
  <p:transition>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50D2EFF7-FCCE-4B6D-9E1D-9C332BE31D62}"/>
              </a:ext>
            </a:extLst>
          </p:cNvPr>
          <p:cNvSpPr>
            <a:spLocks noGrp="1"/>
          </p:cNvSpPr>
          <p:nvPr>
            <p:ph type="title"/>
          </p:nvPr>
        </p:nvSpPr>
        <p:spPr>
          <a:xfrm>
            <a:off x="2063750" y="333375"/>
            <a:ext cx="8001000" cy="1881188"/>
          </a:xfrm>
        </p:spPr>
        <p:txBody>
          <a:bodyPr/>
          <a:lstStyle/>
          <a:p>
            <a:r>
              <a:rPr lang="zh-CN" altLang="en-US" sz="4000" b="1">
                <a:latin typeface="黑体" panose="02010609060101010101" pitchFamily="49" charset="-122"/>
                <a:ea typeface="黑体" panose="02010609060101010101" pitchFamily="49" charset="-122"/>
              </a:rPr>
              <a:t>物理退火过程</a:t>
            </a:r>
            <a:br>
              <a:rPr lang="en-US" altLang="zh-CN" sz="4000">
                <a:solidFill>
                  <a:srgbClr val="0070C0"/>
                </a:solidFill>
              </a:rPr>
            </a:br>
            <a:endParaRPr lang="zh-CN" altLang="en-US"/>
          </a:p>
        </p:txBody>
      </p:sp>
      <p:sp>
        <p:nvSpPr>
          <p:cNvPr id="9219" name="内容占位符 2">
            <a:extLst>
              <a:ext uri="{FF2B5EF4-FFF2-40B4-BE49-F238E27FC236}">
                <a16:creationId xmlns:a16="http://schemas.microsoft.com/office/drawing/2014/main" id="{E8ED0E40-E78D-468A-A34E-A22018764F04}"/>
              </a:ext>
            </a:extLst>
          </p:cNvPr>
          <p:cNvSpPr>
            <a:spLocks noGrp="1"/>
          </p:cNvSpPr>
          <p:nvPr>
            <p:ph idx="1"/>
          </p:nvPr>
        </p:nvSpPr>
        <p:spPr/>
        <p:txBody>
          <a:bodyPr/>
          <a:lstStyle/>
          <a:p>
            <a:pPr marL="444500" indent="-444500">
              <a:lnSpc>
                <a:spcPct val="120000"/>
              </a:lnSpc>
              <a:spcBef>
                <a:spcPct val="10000"/>
              </a:spcBef>
              <a:buClr>
                <a:schemeClr val="folHlink"/>
              </a:buClr>
              <a:buSzPct val="90000"/>
              <a:buNone/>
            </a:pPr>
            <a:r>
              <a:rPr lang="zh-CN" altLang="en-US" sz="1800" b="1">
                <a:solidFill>
                  <a:schemeClr val="folHlink"/>
                </a:solidFill>
                <a:ea typeface="楷体_GB2312" pitchFamily="49" charset="-122"/>
              </a:rPr>
              <a:t> </a:t>
            </a:r>
            <a:r>
              <a:rPr lang="zh-CN" altLang="en-US" b="1">
                <a:solidFill>
                  <a:schemeClr val="folHlink"/>
                </a:solidFill>
                <a:latin typeface="Times New Roman" panose="02020603050405020304" pitchFamily="18" charset="0"/>
                <a:ea typeface="楷体_GB2312" pitchFamily="49" charset="-122"/>
              </a:rPr>
              <a:t>加温过程</a:t>
            </a:r>
            <a:r>
              <a:rPr lang="en-US" altLang="zh-CN" b="1">
                <a:solidFill>
                  <a:schemeClr val="folHlink"/>
                </a:solidFill>
                <a:latin typeface="Times New Roman" panose="02020603050405020304" pitchFamily="18" charset="0"/>
                <a:ea typeface="楷体_GB2312" pitchFamily="49" charset="-122"/>
              </a:rPr>
              <a:t>——</a:t>
            </a:r>
            <a:r>
              <a:rPr lang="zh-CN" altLang="en-US" b="1">
                <a:solidFill>
                  <a:schemeClr val="folHlink"/>
                </a:solidFill>
                <a:latin typeface="Times New Roman" panose="02020603050405020304" pitchFamily="18" charset="0"/>
                <a:ea typeface="楷体_GB2312" pitchFamily="49" charset="-122"/>
              </a:rPr>
              <a:t>增强粒子的热运动，消除系统原先可能存在的非均匀态；</a:t>
            </a:r>
          </a:p>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 等温过程</a:t>
            </a:r>
            <a:r>
              <a:rPr lang="en-US" altLang="zh-CN" b="1">
                <a:solidFill>
                  <a:schemeClr val="folHlink"/>
                </a:solidFill>
                <a:latin typeface="Times New Roman" panose="02020603050405020304" pitchFamily="18" charset="0"/>
                <a:ea typeface="楷体_GB2312" pitchFamily="49" charset="-122"/>
              </a:rPr>
              <a:t>——</a:t>
            </a:r>
            <a:r>
              <a:rPr lang="zh-CN" altLang="en-US" b="1">
                <a:solidFill>
                  <a:schemeClr val="folHlink"/>
                </a:solidFill>
                <a:latin typeface="Times New Roman" panose="02020603050405020304" pitchFamily="18" charset="0"/>
                <a:ea typeface="楷体_GB2312" pitchFamily="49" charset="-122"/>
              </a:rPr>
              <a:t>对于与环境换热而温度不变的封闭系统，系统状态的自发变化总是朝自由能减少的方向进行，当自由能达到最小时，系统达到平衡态；</a:t>
            </a:r>
          </a:p>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  冷却过程</a:t>
            </a:r>
            <a:r>
              <a:rPr lang="en-US" altLang="zh-CN" b="1">
                <a:solidFill>
                  <a:schemeClr val="folHlink"/>
                </a:solidFill>
                <a:latin typeface="Times New Roman" panose="02020603050405020304" pitchFamily="18" charset="0"/>
                <a:ea typeface="楷体_GB2312" pitchFamily="49" charset="-122"/>
              </a:rPr>
              <a:t>——</a:t>
            </a:r>
            <a:r>
              <a:rPr lang="zh-CN" altLang="en-US" b="1">
                <a:solidFill>
                  <a:schemeClr val="folHlink"/>
                </a:solidFill>
                <a:latin typeface="Times New Roman" panose="02020603050405020304" pitchFamily="18" charset="0"/>
                <a:ea typeface="楷体_GB2312" pitchFamily="49" charset="-122"/>
              </a:rPr>
              <a:t>使粒子热运动减弱并渐趋有序，系统能量逐渐下降，从而得到低能的晶体结构。</a:t>
            </a:r>
            <a:endParaRPr lang="zh-CN" altLang="en-US"/>
          </a:p>
        </p:txBody>
      </p:sp>
    </p:spTree>
  </p:cSld>
  <p:clrMapOvr>
    <a:masterClrMapping/>
  </p:clrMapOvr>
  <p:transition>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304FCBF-0541-4169-B085-B607566B9159}"/>
              </a:ext>
            </a:extLst>
          </p:cNvPr>
          <p:cNvSpPr>
            <a:spLocks noGrp="1" noChangeArrowheads="1"/>
          </p:cNvSpPr>
          <p:nvPr>
            <p:ph type="title"/>
          </p:nvPr>
        </p:nvSpPr>
        <p:spPr>
          <a:xfrm>
            <a:off x="2098675" y="304801"/>
            <a:ext cx="8001000" cy="1909763"/>
          </a:xfrm>
        </p:spPr>
        <p:txBody>
          <a:bodyPr/>
          <a:lstStyle/>
          <a:p>
            <a:br>
              <a:rPr lang="en-US" altLang="zh-CN" sz="4000">
                <a:solidFill>
                  <a:srgbClr val="7030A0"/>
                </a:solidFill>
              </a:rPr>
            </a:br>
            <a:endParaRPr lang="zh-CN" altLang="en-US" sz="4000">
              <a:latin typeface="Times New Roman" panose="02020603050405020304" pitchFamily="18" charset="0"/>
              <a:ea typeface="楷体_GB2312" pitchFamily="49" charset="-122"/>
            </a:endParaRPr>
          </a:p>
        </p:txBody>
      </p:sp>
      <p:sp>
        <p:nvSpPr>
          <p:cNvPr id="10243" name="Rectangle 3">
            <a:extLst>
              <a:ext uri="{FF2B5EF4-FFF2-40B4-BE49-F238E27FC236}">
                <a16:creationId xmlns:a16="http://schemas.microsoft.com/office/drawing/2014/main" id="{6525AB43-748D-4A37-90DC-96097FEB37EB}"/>
              </a:ext>
            </a:extLst>
          </p:cNvPr>
          <p:cNvSpPr>
            <a:spLocks noGrp="1" noChangeArrowheads="1"/>
          </p:cNvSpPr>
          <p:nvPr>
            <p:ph idx="1"/>
          </p:nvPr>
        </p:nvSpPr>
        <p:spPr/>
        <p:txBody>
          <a:bodyPr/>
          <a:lstStyle/>
          <a:p>
            <a:pPr>
              <a:lnSpc>
                <a:spcPct val="80000"/>
              </a:lnSpc>
            </a:pPr>
            <a:r>
              <a:rPr lang="zh-CN" altLang="en-US" sz="3200" b="1">
                <a:ea typeface="黑体" panose="02010609060101010101" pitchFamily="49" charset="-122"/>
              </a:rPr>
              <a:t>热力学中的退火现象指物体逐渐降温时发生的物理現象：</a:t>
            </a:r>
          </a:p>
          <a:p>
            <a:pPr>
              <a:lnSpc>
                <a:spcPct val="80000"/>
              </a:lnSpc>
              <a:buFont typeface="Wingdings" panose="05000000000000000000" pitchFamily="2" charset="2"/>
              <a:buNone/>
            </a:pPr>
            <a:r>
              <a:rPr lang="zh-CN" altLang="en-US" sz="3200" b="1">
                <a:solidFill>
                  <a:schemeClr val="folHlink"/>
                </a:solidFill>
                <a:latin typeface="Times New Roman" panose="02020603050405020304" pitchFamily="18" charset="0"/>
                <a:ea typeface="楷体_GB2312" pitchFamily="49" charset="-122"/>
              </a:rPr>
              <a:t>    温度越低，物体的能量状态越低，到达足够的低点时，液体开始冷凝与结晶，在结晶状态时，系统的能量状态最低。缓慢降温（退火，</a:t>
            </a:r>
            <a:r>
              <a:rPr lang="en-US" altLang="zh-CN" sz="3200" b="1">
                <a:solidFill>
                  <a:schemeClr val="folHlink"/>
                </a:solidFill>
                <a:latin typeface="Times New Roman" panose="02020603050405020304" pitchFamily="18" charset="0"/>
                <a:ea typeface="楷体_GB2312" pitchFamily="49" charset="-122"/>
              </a:rPr>
              <a:t>annealing</a:t>
            </a:r>
            <a:r>
              <a:rPr lang="zh-CN" altLang="en-US" sz="3200" b="1">
                <a:solidFill>
                  <a:schemeClr val="folHlink"/>
                </a:solidFill>
                <a:latin typeface="Times New Roman" panose="02020603050405020304" pitchFamily="18" charset="0"/>
                <a:ea typeface="楷体_GB2312" pitchFamily="49" charset="-122"/>
              </a:rPr>
              <a:t>）时，可达到最低能量状态；但如果快速降温（淬火，</a:t>
            </a:r>
            <a:r>
              <a:rPr lang="en-US" altLang="zh-CN" sz="3200" b="1">
                <a:solidFill>
                  <a:schemeClr val="folHlink"/>
                </a:solidFill>
                <a:latin typeface="Times New Roman" panose="02020603050405020304" pitchFamily="18" charset="0"/>
                <a:ea typeface="楷体_GB2312" pitchFamily="49" charset="-122"/>
              </a:rPr>
              <a:t>quenching</a:t>
            </a:r>
            <a:r>
              <a:rPr lang="zh-CN" altLang="en-US" sz="3200" b="1">
                <a:solidFill>
                  <a:schemeClr val="folHlink"/>
                </a:solidFill>
                <a:latin typeface="Times New Roman" panose="02020603050405020304" pitchFamily="18" charset="0"/>
                <a:ea typeface="楷体_GB2312" pitchFamily="49" charset="-122"/>
              </a:rPr>
              <a:t>），会导致不是最低能态的非晶形。</a:t>
            </a:r>
          </a:p>
          <a:p>
            <a:endParaRPr lang="zh-CN" altLang="en-US"/>
          </a:p>
        </p:txBody>
      </p:sp>
    </p:spTree>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F5D1744F-8660-427A-86DD-0E53635067C1}"/>
              </a:ext>
            </a:extLst>
          </p:cNvPr>
          <p:cNvSpPr>
            <a:spLocks noGrp="1" noChangeArrowheads="1"/>
          </p:cNvSpPr>
          <p:nvPr>
            <p:ph type="title"/>
          </p:nvPr>
        </p:nvSpPr>
        <p:spPr/>
        <p:txBody>
          <a:bodyPr/>
          <a:lstStyle/>
          <a:p>
            <a:pPr>
              <a:defRPr/>
            </a:pPr>
            <a:r>
              <a:rPr lang="zh-CN" altLang="en-US" dirty="0"/>
              <a:t>模拟退火算法的基本思想</a:t>
            </a:r>
            <a:endParaRPr lang="en-US" altLang="zh-CN" dirty="0"/>
          </a:p>
        </p:txBody>
      </p:sp>
      <p:sp>
        <p:nvSpPr>
          <p:cNvPr id="340995" name="Rectangle 3">
            <a:extLst>
              <a:ext uri="{FF2B5EF4-FFF2-40B4-BE49-F238E27FC236}">
                <a16:creationId xmlns:a16="http://schemas.microsoft.com/office/drawing/2014/main" id="{C4FA1B2A-8F73-4E5A-89C5-12D5D3E961A2}"/>
              </a:ext>
            </a:extLst>
          </p:cNvPr>
          <p:cNvSpPr>
            <a:spLocks noGrp="1" noChangeArrowheads="1"/>
          </p:cNvSpPr>
          <p:nvPr>
            <p:ph type="body" idx="1"/>
          </p:nvPr>
        </p:nvSpPr>
        <p:spPr/>
        <p:txBody>
          <a:bodyPr/>
          <a:lstStyle/>
          <a:p>
            <a:pPr>
              <a:defRPr/>
            </a:pPr>
            <a:r>
              <a:rPr lang="zh-CN" altLang="en-US"/>
              <a:t>启发</a:t>
            </a:r>
          </a:p>
          <a:p>
            <a:pPr>
              <a:defRPr/>
            </a:pPr>
            <a:r>
              <a:rPr lang="zh-CN" altLang="en-US"/>
              <a:t>注意到一个自然规则：</a:t>
            </a:r>
            <a:r>
              <a:rPr lang="zh-CN" altLang="en-US">
                <a:solidFill>
                  <a:schemeClr val="accent1"/>
                </a:solidFill>
              </a:rPr>
              <a:t>物质总是趋于最低的能态。</a:t>
            </a:r>
          </a:p>
          <a:p>
            <a:pPr lvl="1">
              <a:defRPr/>
            </a:pPr>
            <a:r>
              <a:rPr lang="zh-CN" altLang="en-US"/>
              <a:t>水总是向低处流。</a:t>
            </a:r>
          </a:p>
          <a:p>
            <a:pPr lvl="1">
              <a:defRPr/>
            </a:pPr>
            <a:r>
              <a:rPr lang="zh-CN" altLang="en-US"/>
              <a:t>电子总是向最低能级的轨道排布。</a:t>
            </a:r>
          </a:p>
          <a:p>
            <a:pPr>
              <a:defRPr/>
            </a:pPr>
            <a:r>
              <a:rPr lang="zh-CN" altLang="en-US"/>
              <a:t>最低能态是最稳定的状态。</a:t>
            </a:r>
            <a:r>
              <a:rPr lang="zh-CN" altLang="en-US">
                <a:solidFill>
                  <a:schemeClr val="accent1"/>
                </a:solidFill>
              </a:rPr>
              <a:t>物质会”自动</a:t>
            </a:r>
            <a:r>
              <a:rPr lang="en-US" altLang="zh-CN">
                <a:solidFill>
                  <a:schemeClr val="accent1"/>
                </a:solidFill>
              </a:rPr>
              <a:t>”</a:t>
            </a:r>
            <a:r>
              <a:rPr lang="zh-CN" altLang="en-US">
                <a:solidFill>
                  <a:schemeClr val="accent1"/>
                </a:solidFill>
              </a:rPr>
              <a:t>地趋向的最低能态。</a:t>
            </a:r>
          </a:p>
          <a:p>
            <a:pPr>
              <a:buFont typeface="Wingdings" panose="05000000000000000000" pitchFamily="2" charset="2"/>
              <a:buNone/>
              <a:defRPr/>
            </a:pPr>
            <a:endParaRPr lang="zh-CN" altLang="en-US">
              <a:solidFill>
                <a:schemeClr val="accent1"/>
              </a:solidFill>
            </a:endParaRPr>
          </a:p>
        </p:txBody>
      </p:sp>
    </p:spTree>
  </p:cSld>
  <p:clrMapOvr>
    <a:masterClrMapping/>
  </p:clrMapOvr>
  <p:transition>
    <p:strips dir="rd"/>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560B7661-5858-4E9C-8E94-5A8DD8841B19}"/>
              </a:ext>
            </a:extLst>
          </p:cNvPr>
          <p:cNvSpPr>
            <a:spLocks noGrp="1" noChangeArrowheads="1"/>
          </p:cNvSpPr>
          <p:nvPr>
            <p:ph type="title"/>
          </p:nvPr>
        </p:nvSpPr>
        <p:spPr>
          <a:xfrm>
            <a:off x="1703388" y="1"/>
            <a:ext cx="8229600" cy="792163"/>
          </a:xfrm>
        </p:spPr>
        <p:txBody>
          <a:bodyPr/>
          <a:lstStyle/>
          <a:p>
            <a:pPr>
              <a:defRPr/>
            </a:pPr>
            <a:r>
              <a:rPr lang="zh-CN" altLang="en-US" dirty="0"/>
              <a:t>模拟退火算法的设计与原理猜想</a:t>
            </a:r>
            <a:endParaRPr lang="en-US" altLang="zh-CN" dirty="0"/>
          </a:p>
        </p:txBody>
      </p:sp>
      <p:graphicFrame>
        <p:nvGraphicFramePr>
          <p:cNvPr id="1026" name="Object 3">
            <a:extLst>
              <a:ext uri="{FF2B5EF4-FFF2-40B4-BE49-F238E27FC236}">
                <a16:creationId xmlns:a16="http://schemas.microsoft.com/office/drawing/2014/main" id="{84941671-2D9E-4B1C-B037-B9A450C946A9}"/>
              </a:ext>
            </a:extLst>
          </p:cNvPr>
          <p:cNvGraphicFramePr>
            <a:graphicFrameLocks noChangeAspect="1"/>
          </p:cNvGraphicFramePr>
          <p:nvPr>
            <p:ph sz="quarter" idx="1"/>
          </p:nvPr>
        </p:nvGraphicFramePr>
        <p:xfrm>
          <a:off x="3000376" y="1557338"/>
          <a:ext cx="2233613" cy="1816100"/>
        </p:xfrm>
        <a:graphic>
          <a:graphicData uri="http://schemas.openxmlformats.org/presentationml/2006/ole">
            <mc:AlternateContent xmlns:mc="http://schemas.openxmlformats.org/markup-compatibility/2006">
              <mc:Choice xmlns:v="urn:schemas-microsoft-com:vml" Requires="v">
                <p:oleObj spid="_x0000_s4110" name="Flash 文档" r:id="rId4" imgW="1478160" imgH="1200960" progId="Flash.Movie">
                  <p:embed/>
                </p:oleObj>
              </mc:Choice>
              <mc:Fallback>
                <p:oleObj name="Flash 文档" r:id="rId4" imgW="1478160" imgH="1200960" progId="Flash.Movie">
                  <p:embed/>
                  <p:pic>
                    <p:nvPicPr>
                      <p:cNvPr id="1026" name="Object 3">
                        <a:extLst>
                          <a:ext uri="{FF2B5EF4-FFF2-40B4-BE49-F238E27FC236}">
                            <a16:creationId xmlns:a16="http://schemas.microsoft.com/office/drawing/2014/main" id="{84941671-2D9E-4B1C-B037-B9A450C946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6" y="1557338"/>
                        <a:ext cx="2233613" cy="181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99364" name="Rectangle 4">
            <a:extLst>
              <a:ext uri="{FF2B5EF4-FFF2-40B4-BE49-F238E27FC236}">
                <a16:creationId xmlns:a16="http://schemas.microsoft.com/office/drawing/2014/main" id="{95DEBF0A-7A1B-48A2-9D15-217370FC3B33}"/>
              </a:ext>
            </a:extLst>
          </p:cNvPr>
          <p:cNvSpPr>
            <a:spLocks noGrp="1" noChangeArrowheads="1"/>
          </p:cNvSpPr>
          <p:nvPr>
            <p:ph type="body" sz="half" idx="3"/>
          </p:nvPr>
        </p:nvSpPr>
        <p:spPr>
          <a:xfrm>
            <a:off x="1981200" y="3946526"/>
            <a:ext cx="8229600" cy="2187575"/>
          </a:xfrm>
        </p:spPr>
        <p:txBody>
          <a:bodyPr/>
          <a:lstStyle/>
          <a:p>
            <a:pPr>
              <a:defRPr/>
            </a:pPr>
            <a:r>
              <a:rPr lang="zh-CN" altLang="en-US"/>
              <a:t>物质自动趋向的最低能态与函数最小值之间</a:t>
            </a:r>
            <a:r>
              <a:rPr lang="zh-CN" altLang="en-US">
                <a:solidFill>
                  <a:srgbClr val="FF0000"/>
                </a:solidFill>
              </a:rPr>
              <a:t>有相似性</a:t>
            </a:r>
            <a:r>
              <a:rPr lang="zh-CN" altLang="en-US"/>
              <a:t>！！！</a:t>
            </a:r>
          </a:p>
          <a:p>
            <a:pPr>
              <a:buFont typeface="Wingdings" panose="05000000000000000000" pitchFamily="2" charset="2"/>
              <a:buNone/>
              <a:defRPr/>
            </a:pPr>
            <a:endParaRPr lang="en-US" altLang="zh-CN"/>
          </a:p>
        </p:txBody>
      </p:sp>
      <p:sp>
        <p:nvSpPr>
          <p:cNvPr id="399365" name="Rectangle 5">
            <a:extLst>
              <a:ext uri="{FF2B5EF4-FFF2-40B4-BE49-F238E27FC236}">
                <a16:creationId xmlns:a16="http://schemas.microsoft.com/office/drawing/2014/main" id="{7009EB73-FCF3-4A1F-976A-3966438CC933}"/>
              </a:ext>
            </a:extLst>
          </p:cNvPr>
          <p:cNvSpPr>
            <a:spLocks noChangeArrowheads="1"/>
          </p:cNvSpPr>
          <p:nvPr/>
        </p:nvSpPr>
        <p:spPr bwMode="auto">
          <a:xfrm>
            <a:off x="2063750" y="4868864"/>
            <a:ext cx="8229600" cy="1684337"/>
          </a:xfrm>
          <a:prstGeom prst="rect">
            <a:avLst/>
          </a:prstGeom>
          <a:noFill/>
          <a:ln>
            <a:noFill/>
          </a:ln>
          <a:effectLst/>
          <a:extLst/>
        </p:spPr>
        <p:txBody>
          <a:bodyPr/>
          <a:lstStyle/>
          <a:p>
            <a:pPr marL="342900" indent="-342900">
              <a:spcBef>
                <a:spcPct val="20000"/>
              </a:spcBef>
              <a:buClr>
                <a:schemeClr val="hlink"/>
              </a:buClr>
              <a:defRPr/>
            </a:pPr>
            <a:r>
              <a:rPr lang="zh-CN" altLang="en-US" sz="3200">
                <a:effectLst>
                  <a:outerShdw blurRad="38100" dist="38100" dir="2700000" algn="tl">
                    <a:srgbClr val="000000"/>
                  </a:outerShdw>
                </a:effectLst>
                <a:latin typeface="Arial" charset="0"/>
              </a:rPr>
              <a:t>我们能不能设计一种算法求</a:t>
            </a:r>
            <a:r>
              <a:rPr lang="zh-CN" altLang="en-US" sz="3200">
                <a:latin typeface="Arial" charset="0"/>
              </a:rPr>
              <a:t>函数最小值，就像</a:t>
            </a:r>
            <a:r>
              <a:rPr lang="zh-CN" altLang="en-US" sz="3200">
                <a:effectLst>
                  <a:outerShdw blurRad="38100" dist="38100" dir="2700000" algn="tl">
                    <a:srgbClr val="000000"/>
                  </a:outerShdw>
                </a:effectLst>
                <a:latin typeface="Arial" charset="0"/>
              </a:rPr>
              <a:t>物质”自动</a:t>
            </a:r>
            <a:r>
              <a:rPr lang="en-US" altLang="zh-CN" sz="3200">
                <a:effectLst>
                  <a:outerShdw blurRad="38100" dist="38100" dir="2700000" algn="tl">
                    <a:srgbClr val="000000"/>
                  </a:outerShdw>
                </a:effectLst>
                <a:latin typeface="Arial" charset="0"/>
              </a:rPr>
              <a:t>”</a:t>
            </a:r>
            <a:r>
              <a:rPr lang="zh-CN" altLang="en-US" sz="3200">
                <a:effectLst>
                  <a:outerShdw blurRad="38100" dist="38100" dir="2700000" algn="tl">
                    <a:srgbClr val="000000"/>
                  </a:outerShdw>
                </a:effectLst>
                <a:latin typeface="Arial" charset="0"/>
              </a:rPr>
              <a:t>地趋向</a:t>
            </a:r>
            <a:r>
              <a:rPr lang="zh-CN" altLang="en-US" sz="3200">
                <a:latin typeface="Arial" charset="0"/>
              </a:rPr>
              <a:t>最低能态？</a:t>
            </a:r>
            <a:endParaRPr lang="zh-CN" altLang="en-US" sz="3200">
              <a:effectLst>
                <a:outerShdw blurRad="38100" dist="38100" dir="2700000" algn="tl">
                  <a:srgbClr val="000000"/>
                </a:outerShdw>
              </a:effectLst>
              <a:latin typeface="Arial" charset="0"/>
            </a:endParaRPr>
          </a:p>
          <a:p>
            <a:pPr marL="342900" indent="-342900">
              <a:spcBef>
                <a:spcPct val="20000"/>
              </a:spcBef>
              <a:buClr>
                <a:schemeClr val="hlink"/>
              </a:buClr>
              <a:defRPr/>
            </a:pPr>
            <a:endParaRPr lang="zh-CN" altLang="en-US" sz="3200">
              <a:latin typeface="Arial" charset="0"/>
            </a:endParaRPr>
          </a:p>
        </p:txBody>
      </p:sp>
      <p:graphicFrame>
        <p:nvGraphicFramePr>
          <p:cNvPr id="1027" name="Object 6">
            <a:extLst>
              <a:ext uri="{FF2B5EF4-FFF2-40B4-BE49-F238E27FC236}">
                <a16:creationId xmlns:a16="http://schemas.microsoft.com/office/drawing/2014/main" id="{C5288F87-F013-4E84-8F28-95F7D7333D0E}"/>
              </a:ext>
            </a:extLst>
          </p:cNvPr>
          <p:cNvGraphicFramePr>
            <a:graphicFrameLocks noChangeAspect="1"/>
          </p:cNvGraphicFramePr>
          <p:nvPr>
            <p:ph sz="quarter" idx="2"/>
          </p:nvPr>
        </p:nvGraphicFramePr>
        <p:xfrm>
          <a:off x="6888164" y="1557339"/>
          <a:ext cx="2232025" cy="1817687"/>
        </p:xfrm>
        <a:graphic>
          <a:graphicData uri="http://schemas.openxmlformats.org/presentationml/2006/ole">
            <mc:AlternateContent xmlns:mc="http://schemas.openxmlformats.org/markup-compatibility/2006">
              <mc:Choice xmlns:v="urn:schemas-microsoft-com:vml" Requires="v">
                <p:oleObj spid="_x0000_s4111" name="Flash 文档" r:id="rId6" imgW="1480320" imgH="1205280" progId="Flash.Movie">
                  <p:embed/>
                </p:oleObj>
              </mc:Choice>
              <mc:Fallback>
                <p:oleObj name="Flash 文档" r:id="rId6" imgW="1480320" imgH="1205280" progId="Flash.Movie">
                  <p:embed/>
                  <p:pic>
                    <p:nvPicPr>
                      <p:cNvPr id="1027" name="Object 6">
                        <a:extLst>
                          <a:ext uri="{FF2B5EF4-FFF2-40B4-BE49-F238E27FC236}">
                            <a16:creationId xmlns:a16="http://schemas.microsoft.com/office/drawing/2014/main" id="{C5288F87-F013-4E84-8F28-95F7D7333D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164" y="1557339"/>
                        <a:ext cx="2232025" cy="181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028" name="Object 7">
            <a:extLst>
              <a:ext uri="{FF2B5EF4-FFF2-40B4-BE49-F238E27FC236}">
                <a16:creationId xmlns:a16="http://schemas.microsoft.com/office/drawing/2014/main" id="{23E939B6-3A1A-4E01-AD61-A13518F0ED3C}"/>
              </a:ext>
            </a:extLst>
          </p:cNvPr>
          <p:cNvGraphicFramePr>
            <a:graphicFrameLocks noChangeAspect="1"/>
          </p:cNvGraphicFramePr>
          <p:nvPr/>
        </p:nvGraphicFramePr>
        <p:xfrm>
          <a:off x="1524000" y="0"/>
          <a:ext cx="914400" cy="198438"/>
        </p:xfrm>
        <a:graphic>
          <a:graphicData uri="http://schemas.openxmlformats.org/presentationml/2006/ole">
            <mc:AlternateContent xmlns:mc="http://schemas.openxmlformats.org/markup-compatibility/2006">
              <mc:Choice xmlns:v="urn:schemas-microsoft-com:vml" Requires="v">
                <p:oleObj spid="_x0000_s4112" name="Equation" r:id="rId8" imgW="435285" imgH="677109" progId="Equation.DSMT4">
                  <p:embed/>
                </p:oleObj>
              </mc:Choice>
              <mc:Fallback>
                <p:oleObj name="Equation" r:id="rId8" imgW="435285" imgH="677109" progId="Equation.DSMT4">
                  <p:embed/>
                  <p:pic>
                    <p:nvPicPr>
                      <p:cNvPr id="1028" name="Object 7">
                        <a:extLst>
                          <a:ext uri="{FF2B5EF4-FFF2-40B4-BE49-F238E27FC236}">
                            <a16:creationId xmlns:a16="http://schemas.microsoft.com/office/drawing/2014/main" id="{23E939B6-3A1A-4E01-AD61-A13518F0ED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AutoShape 8">
            <a:extLst>
              <a:ext uri="{FF2B5EF4-FFF2-40B4-BE49-F238E27FC236}">
                <a16:creationId xmlns:a16="http://schemas.microsoft.com/office/drawing/2014/main" id="{C73004E9-908A-4B71-A613-869E45A20008}"/>
              </a:ext>
            </a:extLst>
          </p:cNvPr>
          <p:cNvSpPr>
            <a:spLocks noChangeArrowheads="1"/>
          </p:cNvSpPr>
          <p:nvPr/>
        </p:nvSpPr>
        <p:spPr bwMode="auto">
          <a:xfrm>
            <a:off x="5303839" y="2420938"/>
            <a:ext cx="1512887" cy="144462"/>
          </a:xfrm>
          <a:prstGeom prst="leftRightArrow">
            <a:avLst>
              <a:gd name="adj1" fmla="val 50000"/>
              <a:gd name="adj2" fmla="val 209451"/>
            </a:avLst>
          </a:prstGeom>
          <a:solidFill>
            <a:schemeClr val="accent1"/>
          </a:solidFill>
          <a:ln w="9525">
            <a:solidFill>
              <a:schemeClr val="tx1"/>
            </a:solidFill>
            <a:miter lim="800000"/>
            <a:headEnd/>
            <a:tailEnd/>
          </a:ln>
        </p:spPr>
        <p:txBody>
          <a:bodyPr wrap="none" anchor="ct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3" name="Text Box 9">
            <a:extLst>
              <a:ext uri="{FF2B5EF4-FFF2-40B4-BE49-F238E27FC236}">
                <a16:creationId xmlns:a16="http://schemas.microsoft.com/office/drawing/2014/main" id="{AA7A9946-A01B-4862-8C57-77795FC63A01}"/>
              </a:ext>
            </a:extLst>
          </p:cNvPr>
          <p:cNvSpPr txBox="1">
            <a:spLocks noChangeArrowheads="1"/>
          </p:cNvSpPr>
          <p:nvPr/>
        </p:nvSpPr>
        <p:spPr bwMode="auto">
          <a:xfrm>
            <a:off x="3432176" y="3500439"/>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zh-CN" altLang="en-US"/>
              <a:t>降温图像</a:t>
            </a:r>
          </a:p>
        </p:txBody>
      </p:sp>
      <p:sp>
        <p:nvSpPr>
          <p:cNvPr id="1034" name="Rectangle 10">
            <a:extLst>
              <a:ext uri="{FF2B5EF4-FFF2-40B4-BE49-F238E27FC236}">
                <a16:creationId xmlns:a16="http://schemas.microsoft.com/office/drawing/2014/main" id="{976788AA-0450-46AA-BE13-5BF8755DE488}"/>
              </a:ext>
            </a:extLst>
          </p:cNvPr>
          <p:cNvSpPr>
            <a:spLocks noChangeArrowheads="1"/>
          </p:cNvSpPr>
          <p:nvPr/>
        </p:nvSpPr>
        <p:spPr bwMode="auto">
          <a:xfrm>
            <a:off x="7319963" y="3500439"/>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zh-CN" altLang="en-US"/>
              <a:t>离散函数图像</a:t>
            </a:r>
          </a:p>
        </p:txBody>
      </p:sp>
      <p:sp>
        <p:nvSpPr>
          <p:cNvPr id="1035" name="Text Box 11">
            <a:extLst>
              <a:ext uri="{FF2B5EF4-FFF2-40B4-BE49-F238E27FC236}">
                <a16:creationId xmlns:a16="http://schemas.microsoft.com/office/drawing/2014/main" id="{686356C7-59E4-467C-AC58-1CCF2BC73A96}"/>
              </a:ext>
            </a:extLst>
          </p:cNvPr>
          <p:cNvSpPr txBox="1">
            <a:spLocks noChangeArrowheads="1"/>
          </p:cNvSpPr>
          <p:nvPr/>
        </p:nvSpPr>
        <p:spPr bwMode="auto">
          <a:xfrm>
            <a:off x="5448301" y="1916113"/>
            <a:ext cx="1268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zh-CN" altLang="en-US" sz="2400"/>
              <a:t>相似性</a:t>
            </a:r>
            <a:r>
              <a:rPr lang="en-US" altLang="zh-CN" sz="2400"/>
              <a:t>?</a:t>
            </a:r>
          </a:p>
        </p:txBody>
      </p:sp>
      <p:sp>
        <p:nvSpPr>
          <p:cNvPr id="1036" name="Line 12">
            <a:extLst>
              <a:ext uri="{FF2B5EF4-FFF2-40B4-BE49-F238E27FC236}">
                <a16:creationId xmlns:a16="http://schemas.microsoft.com/office/drawing/2014/main" id="{016C4DC5-8D86-4234-B9E7-ABE544FF4C58}"/>
              </a:ext>
            </a:extLst>
          </p:cNvPr>
          <p:cNvSpPr>
            <a:spLocks noChangeShapeType="1"/>
          </p:cNvSpPr>
          <p:nvPr/>
        </p:nvSpPr>
        <p:spPr bwMode="auto">
          <a:xfrm>
            <a:off x="4872039" y="2276476"/>
            <a:ext cx="287337" cy="360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7" name="Line 13">
            <a:extLst>
              <a:ext uri="{FF2B5EF4-FFF2-40B4-BE49-F238E27FC236}">
                <a16:creationId xmlns:a16="http://schemas.microsoft.com/office/drawing/2014/main" id="{4A4B4624-B72F-41B0-8C66-BB65EF3F63CB}"/>
              </a:ext>
            </a:extLst>
          </p:cNvPr>
          <p:cNvSpPr>
            <a:spLocks noChangeShapeType="1"/>
          </p:cNvSpPr>
          <p:nvPr/>
        </p:nvSpPr>
        <p:spPr bwMode="auto">
          <a:xfrm flipH="1">
            <a:off x="7032625" y="2349500"/>
            <a:ext cx="719138"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8" name="Text Box 14">
            <a:extLst>
              <a:ext uri="{FF2B5EF4-FFF2-40B4-BE49-F238E27FC236}">
                <a16:creationId xmlns:a16="http://schemas.microsoft.com/office/drawing/2014/main" id="{F4B83A4D-96E3-4A0F-954D-8CAAA4C72371}"/>
              </a:ext>
            </a:extLst>
          </p:cNvPr>
          <p:cNvSpPr txBox="1">
            <a:spLocks noChangeArrowheads="1"/>
          </p:cNvSpPr>
          <p:nvPr/>
        </p:nvSpPr>
        <p:spPr bwMode="auto">
          <a:xfrm>
            <a:off x="7659689" y="1993901"/>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zh-CN" altLang="en-US"/>
              <a:t>最小值</a:t>
            </a:r>
          </a:p>
        </p:txBody>
      </p:sp>
      <p:sp>
        <p:nvSpPr>
          <p:cNvPr id="1039" name="Text Box 15">
            <a:extLst>
              <a:ext uri="{FF2B5EF4-FFF2-40B4-BE49-F238E27FC236}">
                <a16:creationId xmlns:a16="http://schemas.microsoft.com/office/drawing/2014/main" id="{B2050E3A-BFE0-4F72-8C82-87FA27428E94}"/>
              </a:ext>
            </a:extLst>
          </p:cNvPr>
          <p:cNvSpPr txBox="1">
            <a:spLocks noChangeArrowheads="1"/>
          </p:cNvSpPr>
          <p:nvPr/>
        </p:nvSpPr>
        <p:spPr bwMode="auto">
          <a:xfrm>
            <a:off x="3575051" y="1901826"/>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r>
              <a:rPr lang="zh-CN" altLang="en-US"/>
              <a:t>最低能态</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65">
                                            <p:txEl>
                                              <p:pRg st="0" end="0"/>
                                            </p:txEl>
                                          </p:spTgt>
                                        </p:tgtEl>
                                        <p:attrNameLst>
                                          <p:attrName>style.visibility</p:attrName>
                                        </p:attrNameLst>
                                      </p:cBhvr>
                                      <p:to>
                                        <p:strVal val="visible"/>
                                      </p:to>
                                    </p:set>
                                    <p:animEffect transition="in" filter="fade">
                                      <p:cBhvr>
                                        <p:cTn id="7" dur="1000"/>
                                        <p:tgtEl>
                                          <p:spTgt spid="399365">
                                            <p:txEl>
                                              <p:pRg st="0" end="0"/>
                                            </p:txEl>
                                          </p:spTgt>
                                        </p:tgtEl>
                                      </p:cBhvr>
                                    </p:animEffect>
                                    <p:anim calcmode="lin" valueType="num">
                                      <p:cBhvr>
                                        <p:cTn id="8" dur="1000" fill="hold"/>
                                        <p:tgtEl>
                                          <p:spTgt spid="39936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9936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CA00C232-C51A-4152-8093-0359ADCCB553}"/>
              </a:ext>
            </a:extLst>
          </p:cNvPr>
          <p:cNvSpPr>
            <a:spLocks noGrp="1"/>
          </p:cNvSpPr>
          <p:nvPr>
            <p:ph idx="1"/>
          </p:nvPr>
        </p:nvSpPr>
        <p:spPr>
          <a:xfrm>
            <a:off x="1992313" y="1752600"/>
            <a:ext cx="8280400" cy="4268788"/>
          </a:xfrm>
        </p:spPr>
        <p:txBody>
          <a:bodyPr/>
          <a:lstStyle/>
          <a:p>
            <a:r>
              <a:rPr kumimoji="1" lang="zh-CN" altLang="en-US" sz="3200" b="1"/>
              <a:t>模仿自然界退火現象而得，利用了物理中固体物质的</a:t>
            </a:r>
            <a:r>
              <a:rPr kumimoji="1" lang="zh-CN" altLang="en-US" sz="3200" b="1">
                <a:solidFill>
                  <a:srgbClr val="CC0000"/>
                </a:solidFill>
              </a:rPr>
              <a:t>退火过程</a:t>
            </a:r>
            <a:r>
              <a:rPr kumimoji="1" lang="zh-CN" altLang="en-US" sz="3200" b="1"/>
              <a:t>与一般</a:t>
            </a:r>
            <a:r>
              <a:rPr kumimoji="1" lang="zh-CN" altLang="en-US" sz="3200" b="1">
                <a:solidFill>
                  <a:srgbClr val="CC0000"/>
                </a:solidFill>
              </a:rPr>
              <a:t>优化</a:t>
            </a:r>
            <a:r>
              <a:rPr kumimoji="1" lang="zh-CN" altLang="en-US" sz="3200" b="1"/>
              <a:t>问题的相似性</a:t>
            </a:r>
          </a:p>
          <a:p>
            <a:pPr>
              <a:buFont typeface="Wingdings" panose="05000000000000000000" pitchFamily="2" charset="2"/>
              <a:buNone/>
            </a:pPr>
            <a:r>
              <a:rPr kumimoji="1" lang="zh-CN" altLang="en-US" sz="4000" b="1"/>
              <a:t>   </a:t>
            </a:r>
            <a:r>
              <a:rPr kumimoji="1" lang="zh-CN" altLang="en-US" sz="3200" b="1"/>
              <a:t>从某一初始</a:t>
            </a:r>
            <a:r>
              <a:rPr kumimoji="1" lang="zh-CN" altLang="en-US" sz="3200" b="1" u="sng">
                <a:solidFill>
                  <a:schemeClr val="tx2"/>
                </a:solidFill>
              </a:rPr>
              <a:t>温度</a:t>
            </a:r>
            <a:r>
              <a:rPr kumimoji="1" lang="zh-CN" altLang="en-US" sz="3200" b="1"/>
              <a:t>开始，伴随温度的不断下降，结合</a:t>
            </a:r>
            <a:r>
              <a:rPr kumimoji="1" lang="zh-CN" altLang="en-US" sz="3200" b="1" u="sng">
                <a:solidFill>
                  <a:schemeClr val="tx2"/>
                </a:solidFill>
              </a:rPr>
              <a:t>概率突跳</a:t>
            </a:r>
            <a:r>
              <a:rPr kumimoji="1" lang="zh-CN" altLang="en-US" sz="3200" b="1"/>
              <a:t>特性在解空间中</a:t>
            </a:r>
            <a:r>
              <a:rPr kumimoji="1" lang="zh-CN" altLang="en-US" sz="3200" b="1" u="sng">
                <a:solidFill>
                  <a:schemeClr val="tx2"/>
                </a:solidFill>
              </a:rPr>
              <a:t>随机</a:t>
            </a:r>
            <a:r>
              <a:rPr kumimoji="1" lang="zh-CN" altLang="en-US" sz="3200" b="1"/>
              <a:t>寻找</a:t>
            </a:r>
            <a:r>
              <a:rPr kumimoji="1" lang="zh-CN" altLang="en-US" sz="3200" b="1" u="sng">
                <a:solidFill>
                  <a:schemeClr val="tx2"/>
                </a:solidFill>
              </a:rPr>
              <a:t>全局最优解</a:t>
            </a:r>
          </a:p>
          <a:p>
            <a:endParaRPr lang="zh-CN" altLang="en-US"/>
          </a:p>
        </p:txBody>
      </p:sp>
      <p:sp>
        <p:nvSpPr>
          <p:cNvPr id="11267" name="标题 3">
            <a:extLst>
              <a:ext uri="{FF2B5EF4-FFF2-40B4-BE49-F238E27FC236}">
                <a16:creationId xmlns:a16="http://schemas.microsoft.com/office/drawing/2014/main" id="{D448314E-D93D-4C8D-903D-64334B8BA51D}"/>
              </a:ext>
            </a:extLst>
          </p:cNvPr>
          <p:cNvSpPr>
            <a:spLocks noGrp="1"/>
          </p:cNvSpPr>
          <p:nvPr>
            <p:ph type="title"/>
          </p:nvPr>
        </p:nvSpPr>
        <p:spPr/>
        <p:txBody>
          <a:bodyPr/>
          <a:lstStyle/>
          <a:p>
            <a:endParaRPr lang="zh-CN" altLang="en-US"/>
          </a:p>
        </p:txBody>
      </p:sp>
    </p:spTree>
  </p:cSld>
  <p:clrMapOvr>
    <a:masterClrMapping/>
  </p:clrMapOvr>
  <p:transition>
    <p:strips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内容占位符 2">
            <a:extLst>
              <a:ext uri="{FF2B5EF4-FFF2-40B4-BE49-F238E27FC236}">
                <a16:creationId xmlns:a16="http://schemas.microsoft.com/office/drawing/2014/main" id="{264F078C-56FC-4165-AE2E-B42C44592DA1}"/>
              </a:ext>
            </a:extLst>
          </p:cNvPr>
          <p:cNvSpPr>
            <a:spLocks noGrp="1"/>
          </p:cNvSpPr>
          <p:nvPr>
            <p:ph idx="1"/>
          </p:nvPr>
        </p:nvSpPr>
        <p:spPr>
          <a:xfrm>
            <a:off x="2090738" y="1752600"/>
            <a:ext cx="8001000" cy="1747838"/>
          </a:xfrm>
        </p:spPr>
        <p:txBody>
          <a:bodyPr/>
          <a:lstStyle/>
          <a:p>
            <a:pPr marL="444500" indent="-444500">
              <a:lnSpc>
                <a:spcPct val="120000"/>
              </a:lnSpc>
              <a:spcBef>
                <a:spcPct val="10000"/>
              </a:spcBef>
              <a:buClr>
                <a:schemeClr val="folHlink"/>
              </a:buClr>
              <a:buSzPct val="90000"/>
              <a:buFont typeface="Wingdings" panose="05000000000000000000" pitchFamily="2" charset="2"/>
              <a:buChar char="w"/>
            </a:pPr>
            <a:r>
              <a:rPr lang="zh-CN" altLang="en-US" b="1">
                <a:latin typeface="Times New Roman" panose="02020603050405020304" pitchFamily="18" charset="0"/>
                <a:ea typeface="黑体" panose="02010609060101010101" pitchFamily="49" charset="-122"/>
              </a:rPr>
              <a:t>数学表述</a:t>
            </a:r>
          </a:p>
          <a:p>
            <a:pPr marL="444500" indent="-444500">
              <a:lnSpc>
                <a:spcPct val="120000"/>
              </a:lnSpc>
              <a:spcBef>
                <a:spcPct val="10000"/>
              </a:spcBef>
              <a:buClr>
                <a:schemeClr val="folHlink"/>
              </a:buClr>
              <a:buSzPct val="90000"/>
              <a:buNone/>
            </a:pPr>
            <a:r>
              <a:rPr lang="zh-CN" altLang="en-US" sz="1600" b="1">
                <a:solidFill>
                  <a:schemeClr val="folHlink"/>
                </a:solidFill>
                <a:latin typeface="Times New Roman" panose="02020603050405020304" pitchFamily="18" charset="0"/>
                <a:ea typeface="楷体_GB2312" pitchFamily="49" charset="-122"/>
              </a:rPr>
              <a:t>        </a:t>
            </a:r>
            <a:r>
              <a:rPr lang="zh-CN" altLang="en-US" b="1">
                <a:solidFill>
                  <a:schemeClr val="folHlink"/>
                </a:solidFill>
                <a:latin typeface="Times New Roman" panose="02020603050405020304" pitchFamily="18" charset="0"/>
                <a:ea typeface="楷体_GB2312" pitchFamily="49" charset="-122"/>
              </a:rPr>
              <a:t>在温度</a:t>
            </a:r>
            <a:r>
              <a:rPr lang="en-US" altLang="zh-CN" b="1" i="1">
                <a:solidFill>
                  <a:schemeClr val="folHlink"/>
                </a:solidFill>
                <a:latin typeface="Times New Roman" panose="02020603050405020304" pitchFamily="18" charset="0"/>
                <a:ea typeface="楷体_GB2312" pitchFamily="49" charset="-122"/>
              </a:rPr>
              <a:t>T</a:t>
            </a:r>
            <a:r>
              <a:rPr lang="zh-CN" altLang="en-US" b="1">
                <a:solidFill>
                  <a:schemeClr val="folHlink"/>
                </a:solidFill>
                <a:latin typeface="Times New Roman" panose="02020603050405020304" pitchFamily="18" charset="0"/>
                <a:ea typeface="楷体_GB2312" pitchFamily="49" charset="-122"/>
              </a:rPr>
              <a:t>，分子停留在状态</a:t>
            </a:r>
            <a:r>
              <a:rPr lang="en-US" altLang="zh-CN" b="1" i="1">
                <a:solidFill>
                  <a:schemeClr val="folHlink"/>
                </a:solidFill>
                <a:latin typeface="Times New Roman" panose="02020603050405020304" pitchFamily="18" charset="0"/>
                <a:ea typeface="楷体_GB2312" pitchFamily="49" charset="-122"/>
              </a:rPr>
              <a:t>r</a:t>
            </a:r>
            <a:r>
              <a:rPr lang="zh-CN" altLang="en-US" b="1">
                <a:solidFill>
                  <a:schemeClr val="folHlink"/>
                </a:solidFill>
                <a:latin typeface="Times New Roman" panose="02020603050405020304" pitchFamily="18" charset="0"/>
                <a:ea typeface="楷体_GB2312" pitchFamily="49" charset="-122"/>
              </a:rPr>
              <a:t>满足</a:t>
            </a:r>
            <a:r>
              <a:rPr lang="en-US" altLang="zh-CN" b="1">
                <a:solidFill>
                  <a:schemeClr val="folHlink"/>
                </a:solidFill>
                <a:latin typeface="Times New Roman" panose="02020603050405020304" pitchFamily="18" charset="0"/>
                <a:ea typeface="楷体_GB2312" pitchFamily="49" charset="-122"/>
              </a:rPr>
              <a:t>Boltzmann</a:t>
            </a:r>
            <a:r>
              <a:rPr lang="zh-CN" altLang="en-US" b="1">
                <a:solidFill>
                  <a:schemeClr val="folHlink"/>
                </a:solidFill>
                <a:latin typeface="Times New Roman" panose="02020603050405020304" pitchFamily="18" charset="0"/>
                <a:ea typeface="楷体_GB2312" pitchFamily="49" charset="-122"/>
              </a:rPr>
              <a:t>概率分布</a:t>
            </a:r>
            <a:endParaRPr lang="zh-CN" altLang="en-US"/>
          </a:p>
        </p:txBody>
      </p:sp>
      <p:sp>
        <p:nvSpPr>
          <p:cNvPr id="1028" name="标题 3">
            <a:extLst>
              <a:ext uri="{FF2B5EF4-FFF2-40B4-BE49-F238E27FC236}">
                <a16:creationId xmlns:a16="http://schemas.microsoft.com/office/drawing/2014/main" id="{B0ED512D-924D-4108-BD81-4A820F5162EE}"/>
              </a:ext>
            </a:extLst>
          </p:cNvPr>
          <p:cNvSpPr>
            <a:spLocks noGrp="1"/>
          </p:cNvSpPr>
          <p:nvPr>
            <p:ph type="title"/>
          </p:nvPr>
        </p:nvSpPr>
        <p:spPr/>
        <p:txBody>
          <a:bodyPr/>
          <a:lstStyle/>
          <a:p>
            <a:endParaRPr lang="zh-CN" altLang="en-US"/>
          </a:p>
        </p:txBody>
      </p:sp>
      <p:graphicFrame>
        <p:nvGraphicFramePr>
          <p:cNvPr id="1026" name="Object 5">
            <a:extLst>
              <a:ext uri="{FF2B5EF4-FFF2-40B4-BE49-F238E27FC236}">
                <a16:creationId xmlns:a16="http://schemas.microsoft.com/office/drawing/2014/main" id="{342C0C96-A687-43C8-8FA3-D00F206174D1}"/>
              </a:ext>
            </a:extLst>
          </p:cNvPr>
          <p:cNvGraphicFramePr>
            <a:graphicFrameLocks noChangeAspect="1"/>
          </p:cNvGraphicFramePr>
          <p:nvPr/>
        </p:nvGraphicFramePr>
        <p:xfrm>
          <a:off x="2495551" y="3357563"/>
          <a:ext cx="7273925" cy="2811462"/>
        </p:xfrm>
        <a:graphic>
          <a:graphicData uri="http://schemas.openxmlformats.org/presentationml/2006/ole">
            <mc:AlternateContent xmlns:mc="http://schemas.openxmlformats.org/markup-compatibility/2006">
              <mc:Choice xmlns:v="urn:schemas-microsoft-com:vml" Requires="v">
                <p:oleObj spid="_x0000_s1032" name="公式" r:id="rId3" imgW="3746160" imgH="1447560" progId="Equation.3">
                  <p:embed/>
                </p:oleObj>
              </mc:Choice>
              <mc:Fallback>
                <p:oleObj name="公式" r:id="rId3" imgW="3746160" imgH="1447560" progId="Equation.3">
                  <p:embed/>
                  <p:pic>
                    <p:nvPicPr>
                      <p:cNvPr id="1026" name="Object 5">
                        <a:extLst>
                          <a:ext uri="{FF2B5EF4-FFF2-40B4-BE49-F238E27FC236}">
                            <a16:creationId xmlns:a16="http://schemas.microsoft.com/office/drawing/2014/main" id="{342C0C96-A687-43C8-8FA3-D00F2061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3357563"/>
                        <a:ext cx="7273925" cy="2811462"/>
                      </a:xfrm>
                      <a:prstGeom prst="rect">
                        <a:avLst/>
                      </a:prstGeom>
                      <a:gradFill rotWithShape="1">
                        <a:gsLst>
                          <a:gs pos="0">
                            <a:srgbClr val="CCFFFF"/>
                          </a:gs>
                          <a:gs pos="100000">
                            <a:schemeClr val="tx1">
                              <a:alpha val="24001"/>
                            </a:scheme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1">
            <a:extLst>
              <a:ext uri="{FF2B5EF4-FFF2-40B4-BE49-F238E27FC236}">
                <a16:creationId xmlns:a16="http://schemas.microsoft.com/office/drawing/2014/main" id="{C6D628CA-14DA-42F3-9417-4CE1141BA14B}"/>
              </a:ext>
            </a:extLst>
          </p:cNvPr>
          <p:cNvSpPr>
            <a:spLocks noGrp="1"/>
          </p:cNvSpPr>
          <p:nvPr>
            <p:ph type="title"/>
          </p:nvPr>
        </p:nvSpPr>
        <p:spPr/>
        <p:txBody>
          <a:bodyPr/>
          <a:lstStyle/>
          <a:p>
            <a:endParaRPr lang="zh-CN" altLang="en-US"/>
          </a:p>
        </p:txBody>
      </p:sp>
      <p:sp>
        <p:nvSpPr>
          <p:cNvPr id="2052" name="内容占位符 10">
            <a:extLst>
              <a:ext uri="{FF2B5EF4-FFF2-40B4-BE49-F238E27FC236}">
                <a16:creationId xmlns:a16="http://schemas.microsoft.com/office/drawing/2014/main" id="{D7BF2334-E252-4E1D-9B6D-E864D9433E86}"/>
              </a:ext>
            </a:extLst>
          </p:cNvPr>
          <p:cNvSpPr>
            <a:spLocks noGrp="1"/>
          </p:cNvSpPr>
          <p:nvPr>
            <p:ph idx="1"/>
          </p:nvPr>
        </p:nvSpPr>
        <p:spPr/>
        <p:txBody>
          <a:bodyPr/>
          <a:lstStyle/>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 </a:t>
            </a:r>
            <a:r>
              <a:rPr lang="zh-CN" altLang="en-US" b="1">
                <a:solidFill>
                  <a:srgbClr val="FF00FF"/>
                </a:solidFill>
                <a:latin typeface="Times New Roman" panose="02020603050405020304" pitchFamily="18" charset="0"/>
                <a:ea typeface="楷体_GB2312" pitchFamily="49" charset="-122"/>
              </a:rPr>
              <a:t>模拟退火算法基本思想</a:t>
            </a:r>
            <a:r>
              <a:rPr kumimoji="1" lang="zh-CN" altLang="en-US" b="1"/>
              <a:t>：在一定温度下，搜索从一个状态随机地变化到另一个状态；随着温度的不断下降直到最低温度，搜索过程以概率</a:t>
            </a:r>
            <a:r>
              <a:rPr kumimoji="1" lang="en-US" altLang="zh-CN" b="1"/>
              <a:t>1</a:t>
            </a:r>
            <a:r>
              <a:rPr kumimoji="1" lang="zh-CN" altLang="en-US" b="1"/>
              <a:t>停留在最优解。</a:t>
            </a:r>
            <a:endParaRPr kumimoji="1" lang="en-US" altLang="zh-CN" b="1"/>
          </a:p>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在</a:t>
            </a:r>
            <a:r>
              <a:rPr lang="zh-CN" altLang="en-US" b="1">
                <a:solidFill>
                  <a:srgbClr val="FF00FF"/>
                </a:solidFill>
                <a:latin typeface="Times New Roman" panose="02020603050405020304" pitchFamily="18" charset="0"/>
                <a:ea typeface="楷体_GB2312" pitchFamily="49" charset="-122"/>
              </a:rPr>
              <a:t>同一个温度</a:t>
            </a:r>
            <a:r>
              <a:rPr lang="en-US" altLang="zh-CN" b="1" i="1">
                <a:solidFill>
                  <a:srgbClr val="FF00FF"/>
                </a:solidFill>
                <a:latin typeface="Times New Roman" panose="02020603050405020304" pitchFamily="18" charset="0"/>
                <a:ea typeface="楷体_GB2312" pitchFamily="49" charset="-122"/>
              </a:rPr>
              <a:t>T</a:t>
            </a:r>
            <a:r>
              <a:rPr lang="zh-CN" altLang="en-US" b="1">
                <a:solidFill>
                  <a:schemeClr val="folHlink"/>
                </a:solidFill>
                <a:latin typeface="Times New Roman" panose="02020603050405020304" pitchFamily="18" charset="0"/>
                <a:ea typeface="楷体_GB2312" pitchFamily="49" charset="-122"/>
              </a:rPr>
              <a:t>，选定两个能量</a:t>
            </a:r>
            <a:r>
              <a:rPr lang="en-US" altLang="zh-CN" b="1" i="1">
                <a:solidFill>
                  <a:srgbClr val="FF00FF"/>
                </a:solidFill>
                <a:latin typeface="Times New Roman" panose="02020603050405020304" pitchFamily="18" charset="0"/>
                <a:ea typeface="楷体_GB2312" pitchFamily="49" charset="-122"/>
              </a:rPr>
              <a:t>E</a:t>
            </a:r>
            <a:r>
              <a:rPr lang="en-US" altLang="zh-CN" b="1" baseline="-25000">
                <a:solidFill>
                  <a:srgbClr val="FF00FF"/>
                </a:solidFill>
                <a:latin typeface="Times New Roman" panose="02020603050405020304" pitchFamily="18" charset="0"/>
                <a:ea typeface="楷体_GB2312" pitchFamily="49" charset="-122"/>
              </a:rPr>
              <a:t>1</a:t>
            </a:r>
            <a:r>
              <a:rPr lang="en-US" altLang="zh-CN" b="1">
                <a:solidFill>
                  <a:srgbClr val="FF00FF"/>
                </a:solidFill>
                <a:latin typeface="Times New Roman" panose="02020603050405020304" pitchFamily="18" charset="0"/>
                <a:ea typeface="楷体_GB2312" pitchFamily="49" charset="-122"/>
              </a:rPr>
              <a:t>&lt;</a:t>
            </a:r>
            <a:r>
              <a:rPr lang="en-US" altLang="zh-CN" b="1" i="1">
                <a:solidFill>
                  <a:srgbClr val="FF00FF"/>
                </a:solidFill>
                <a:latin typeface="Times New Roman" panose="02020603050405020304" pitchFamily="18" charset="0"/>
                <a:ea typeface="楷体_GB2312" pitchFamily="49" charset="-122"/>
              </a:rPr>
              <a:t>E</a:t>
            </a:r>
            <a:r>
              <a:rPr lang="en-US" altLang="zh-CN" b="1" baseline="-25000">
                <a:solidFill>
                  <a:srgbClr val="FF00FF"/>
                </a:solidFill>
                <a:latin typeface="Times New Roman" panose="02020603050405020304" pitchFamily="18" charset="0"/>
                <a:ea typeface="楷体_GB2312" pitchFamily="49" charset="-122"/>
              </a:rPr>
              <a:t>2</a:t>
            </a:r>
            <a:r>
              <a:rPr lang="zh-CN" altLang="en-US" b="1">
                <a:solidFill>
                  <a:schemeClr val="folHlink"/>
                </a:solidFill>
                <a:latin typeface="Times New Roman" panose="02020603050405020304" pitchFamily="18" charset="0"/>
                <a:ea typeface="楷体_GB2312" pitchFamily="49" charset="-122"/>
              </a:rPr>
              <a:t>，有</a:t>
            </a:r>
            <a:endParaRPr lang="en-US" altLang="zh-CN" b="1">
              <a:solidFill>
                <a:schemeClr val="folHlink"/>
              </a:solidFill>
              <a:latin typeface="Times New Roman" panose="02020603050405020304" pitchFamily="18" charset="0"/>
              <a:ea typeface="楷体_GB2312" pitchFamily="49" charset="-122"/>
            </a:endParaRPr>
          </a:p>
          <a:p>
            <a:pPr marL="444500" indent="-444500">
              <a:lnSpc>
                <a:spcPct val="120000"/>
              </a:lnSpc>
              <a:spcBef>
                <a:spcPct val="10000"/>
              </a:spcBef>
              <a:buClr>
                <a:schemeClr val="folHlink"/>
              </a:buClr>
              <a:buSzPct val="90000"/>
              <a:buNone/>
            </a:pPr>
            <a:endParaRPr lang="zh-CN" altLang="en-US"/>
          </a:p>
        </p:txBody>
      </p:sp>
      <p:graphicFrame>
        <p:nvGraphicFramePr>
          <p:cNvPr id="2050" name="Object 7">
            <a:extLst>
              <a:ext uri="{FF2B5EF4-FFF2-40B4-BE49-F238E27FC236}">
                <a16:creationId xmlns:a16="http://schemas.microsoft.com/office/drawing/2014/main" id="{73F2E4C4-2C49-428C-8980-E13B0CAF9CCD}"/>
              </a:ext>
            </a:extLst>
          </p:cNvPr>
          <p:cNvGraphicFramePr>
            <a:graphicFrameLocks noChangeAspect="1"/>
          </p:cNvGraphicFramePr>
          <p:nvPr/>
        </p:nvGraphicFramePr>
        <p:xfrm>
          <a:off x="2495551" y="4508500"/>
          <a:ext cx="7262813" cy="928688"/>
        </p:xfrm>
        <a:graphic>
          <a:graphicData uri="http://schemas.openxmlformats.org/presentationml/2006/ole">
            <mc:AlternateContent xmlns:mc="http://schemas.openxmlformats.org/markup-compatibility/2006">
              <mc:Choice xmlns:v="urn:schemas-microsoft-com:vml" Requires="v">
                <p:oleObj spid="_x0000_s2056" name="Equation" r:id="rId3" imgW="3974760" imgH="507960" progId="Equation.DSMT4">
                  <p:embed/>
                </p:oleObj>
              </mc:Choice>
              <mc:Fallback>
                <p:oleObj name="Equation" r:id="rId3" imgW="3974760" imgH="507960" progId="Equation.DSMT4">
                  <p:embed/>
                  <p:pic>
                    <p:nvPicPr>
                      <p:cNvPr id="2050" name="Object 7">
                        <a:extLst>
                          <a:ext uri="{FF2B5EF4-FFF2-40B4-BE49-F238E27FC236}">
                            <a16:creationId xmlns:a16="http://schemas.microsoft.com/office/drawing/2014/main" id="{73F2E4C4-2C49-428C-8980-E13B0CAF9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4508500"/>
                        <a:ext cx="7262813"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7106E504-E0A9-436E-9367-19AC33772D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20E5C0-6CDB-477C-8E0E-1FF26E43DF91}"/>
              </a:ext>
            </a:extLst>
          </p:cNvPr>
          <p:cNvSpPr>
            <a:spLocks noGrp="1"/>
          </p:cNvSpPr>
          <p:nvPr>
            <p:ph idx="1"/>
          </p:nvPr>
        </p:nvSpPr>
        <p:spPr/>
        <p:txBody>
          <a:bodyPr/>
          <a:lstStyle/>
          <a:p>
            <a:pPr marL="342900" indent="-342900">
              <a:buClr>
                <a:schemeClr val="folHlink"/>
              </a:buClr>
              <a:buSzPct val="90000"/>
              <a:buFont typeface="Wingdings" panose="05000000000000000000" pitchFamily="2" charset="2"/>
              <a:buChar char="w"/>
              <a:defRPr/>
            </a:pPr>
            <a:r>
              <a:rPr lang="en-US" altLang="zh-CN" b="1" dirty="0" err="1">
                <a:solidFill>
                  <a:srgbClr val="CC0000"/>
                </a:solidFill>
                <a:latin typeface="黑体" pitchFamily="2" charset="-122"/>
                <a:ea typeface="黑体" pitchFamily="2" charset="-122"/>
              </a:rPr>
              <a:t>Boltzman</a:t>
            </a:r>
            <a:r>
              <a:rPr lang="zh-CN" altLang="en-US" b="1" dirty="0">
                <a:solidFill>
                  <a:srgbClr val="CC0000"/>
                </a:solidFill>
                <a:latin typeface="黑体" pitchFamily="2" charset="-122"/>
                <a:ea typeface="黑体" pitchFamily="2" charset="-122"/>
              </a:rPr>
              <a:t>概率分布</a:t>
            </a:r>
            <a:r>
              <a:rPr lang="zh-CN" altLang="en-US" b="1" dirty="0">
                <a:latin typeface="黑体" pitchFamily="2" charset="-122"/>
                <a:ea typeface="黑体" pitchFamily="2" charset="-122"/>
              </a:rPr>
              <a:t>告诉我们：</a:t>
            </a:r>
          </a:p>
          <a:p>
            <a:pPr marL="342900" indent="-342900">
              <a:buClr>
                <a:schemeClr val="folHlink"/>
              </a:buClr>
              <a:buSzPct val="90000"/>
              <a:buNone/>
              <a:defRPr/>
            </a:pPr>
            <a:r>
              <a:rPr lang="zh-CN" altLang="en-US" b="1" dirty="0"/>
              <a:t>  </a:t>
            </a:r>
            <a:r>
              <a:rPr lang="zh-CN" altLang="en-US" b="1" dirty="0">
                <a:solidFill>
                  <a:schemeClr val="folHlink"/>
                </a:solidFill>
                <a:latin typeface="Times New Roman" pitchFamily="18" charset="0"/>
                <a:ea typeface="楷体_GB2312" pitchFamily="49" charset="-122"/>
              </a:rPr>
              <a:t>（</a:t>
            </a:r>
            <a:r>
              <a:rPr lang="en-US" altLang="zh-CN" b="1" dirty="0">
                <a:solidFill>
                  <a:schemeClr val="folHlink"/>
                </a:solidFill>
                <a:latin typeface="Times New Roman" pitchFamily="18" charset="0"/>
                <a:ea typeface="楷体_GB2312" pitchFamily="49" charset="-122"/>
              </a:rPr>
              <a:t>1</a:t>
            </a:r>
            <a:r>
              <a:rPr lang="zh-CN" altLang="en-US" b="1" dirty="0">
                <a:solidFill>
                  <a:schemeClr val="folHlink"/>
                </a:solidFill>
                <a:latin typeface="Times New Roman" pitchFamily="18" charset="0"/>
                <a:ea typeface="楷体_GB2312" pitchFamily="49" charset="-122"/>
              </a:rPr>
              <a:t>）在同一个温度，分子停留在能量小状态的概率大于停留在能量大状态的概率</a:t>
            </a:r>
          </a:p>
          <a:p>
            <a:pPr marL="342900" indent="-342900">
              <a:buClr>
                <a:schemeClr val="folHlink"/>
              </a:buClr>
              <a:buSzPct val="90000"/>
              <a:buNone/>
              <a:defRPr/>
            </a:pPr>
            <a:r>
              <a:rPr lang="zh-CN" altLang="en-US" b="1" dirty="0">
                <a:solidFill>
                  <a:schemeClr val="folHlink"/>
                </a:solidFill>
                <a:latin typeface="Times New Roman" pitchFamily="18" charset="0"/>
                <a:ea typeface="楷体_GB2312" pitchFamily="49" charset="-122"/>
              </a:rPr>
              <a:t>  （</a:t>
            </a:r>
            <a:r>
              <a:rPr lang="en-US" altLang="zh-CN" b="1" dirty="0">
                <a:solidFill>
                  <a:schemeClr val="folHlink"/>
                </a:solidFill>
                <a:latin typeface="Times New Roman" pitchFamily="18" charset="0"/>
                <a:ea typeface="楷体_GB2312" pitchFamily="49" charset="-122"/>
              </a:rPr>
              <a:t>2</a:t>
            </a:r>
            <a:r>
              <a:rPr lang="zh-CN" altLang="en-US" b="1" dirty="0">
                <a:solidFill>
                  <a:schemeClr val="folHlink"/>
                </a:solidFill>
                <a:latin typeface="Times New Roman" pitchFamily="18" charset="0"/>
                <a:ea typeface="楷体_GB2312" pitchFamily="49" charset="-122"/>
              </a:rPr>
              <a:t>）温度越高，不同能量状态对应的概率相差越小；温度足够高时，各状态对应概率基本相同。</a:t>
            </a:r>
          </a:p>
          <a:p>
            <a:pPr marL="342900" indent="-342900">
              <a:buClr>
                <a:schemeClr val="folHlink"/>
              </a:buClr>
              <a:buSzPct val="90000"/>
              <a:buNone/>
              <a:defRPr/>
            </a:pPr>
            <a:r>
              <a:rPr lang="zh-CN" altLang="en-US" b="1" dirty="0">
                <a:solidFill>
                  <a:schemeClr val="folHlink"/>
                </a:solidFill>
                <a:latin typeface="Times New Roman" pitchFamily="18" charset="0"/>
                <a:ea typeface="楷体_GB2312" pitchFamily="49" charset="-122"/>
              </a:rPr>
              <a:t>  （</a:t>
            </a:r>
            <a:r>
              <a:rPr lang="en-US" altLang="zh-CN" b="1" dirty="0">
                <a:solidFill>
                  <a:schemeClr val="folHlink"/>
                </a:solidFill>
                <a:latin typeface="Times New Roman" pitchFamily="18" charset="0"/>
                <a:ea typeface="楷体_GB2312" pitchFamily="49" charset="-122"/>
              </a:rPr>
              <a:t>3</a:t>
            </a:r>
            <a:r>
              <a:rPr lang="zh-CN" altLang="en-US" b="1" dirty="0">
                <a:solidFill>
                  <a:schemeClr val="folHlink"/>
                </a:solidFill>
                <a:latin typeface="Times New Roman" pitchFamily="18" charset="0"/>
                <a:ea typeface="楷体_GB2312" pitchFamily="49" charset="-122"/>
              </a:rPr>
              <a:t>）随着温度的下降，能量最低状态对应概率越来越大；温度趋于</a:t>
            </a:r>
            <a:r>
              <a:rPr lang="en-US" altLang="zh-CN" b="1" dirty="0">
                <a:solidFill>
                  <a:schemeClr val="folHlink"/>
                </a:solidFill>
                <a:latin typeface="Times New Roman" pitchFamily="18" charset="0"/>
                <a:ea typeface="楷体_GB2312" pitchFamily="49" charset="-122"/>
              </a:rPr>
              <a:t>0</a:t>
            </a:r>
            <a:r>
              <a:rPr lang="zh-CN" altLang="en-US" b="1" dirty="0">
                <a:solidFill>
                  <a:schemeClr val="folHlink"/>
                </a:solidFill>
                <a:latin typeface="Times New Roman" pitchFamily="18" charset="0"/>
                <a:ea typeface="楷体_GB2312" pitchFamily="49" charset="-122"/>
              </a:rPr>
              <a:t>时，其状态趋于</a:t>
            </a:r>
            <a:r>
              <a:rPr lang="en-US" altLang="zh-CN" b="1" dirty="0">
                <a:solidFill>
                  <a:schemeClr val="folHlink"/>
                </a:solidFill>
                <a:latin typeface="Times New Roman" pitchFamily="18" charset="0"/>
                <a:ea typeface="楷体_GB2312" pitchFamily="49" charset="-122"/>
              </a:rPr>
              <a:t>1</a:t>
            </a:r>
          </a:p>
          <a:p>
            <a:pPr>
              <a:defRPr/>
            </a:pPr>
            <a:endParaRPr lang="zh-CN" altLang="en-US" dirty="0"/>
          </a:p>
        </p:txBody>
      </p:sp>
    </p:spTree>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marL="0" indent="0" algn="ctr">
              <a:lnSpc>
                <a:spcPct val="150000"/>
              </a:lnSpc>
              <a:buNone/>
            </a:pPr>
            <a:r>
              <a:rPr lang="zh-CN" altLang="en-US" dirty="0"/>
              <a:t>内容目录</a:t>
            </a:r>
            <a:endParaRPr lang="en-US" altLang="zh-CN" dirty="0"/>
          </a:p>
        </p:txBody>
      </p:sp>
      <p:sp>
        <p:nvSpPr>
          <p:cNvPr id="5" name="矩形 4"/>
          <p:cNvSpPr/>
          <p:nvPr/>
        </p:nvSpPr>
        <p:spPr>
          <a:xfrm>
            <a:off x="1990164" y="1494002"/>
            <a:ext cx="6096000" cy="3065519"/>
          </a:xfrm>
          <a:prstGeom prst="rect">
            <a:avLst/>
          </a:prstGeom>
        </p:spPr>
        <p:txBody>
          <a:bodyPr>
            <a:spAutoFit/>
          </a:bodyPr>
          <a:lstStyle/>
          <a:p>
            <a:pPr marL="285750" indent="-285750">
              <a:lnSpc>
                <a:spcPct val="150000"/>
              </a:lnSpc>
              <a:spcBef>
                <a:spcPts val="600"/>
              </a:spcBef>
              <a:spcAft>
                <a:spcPts val="600"/>
              </a:spcAft>
              <a:buFont typeface="Wingdings" panose="05000000000000000000" pitchFamily="2" charset="2"/>
              <a:buChar char="Ø"/>
            </a:pPr>
            <a:r>
              <a:rPr lang="zh-CN" altLang="en-US" sz="2800" dirty="0"/>
              <a:t>模拟退火算法的背景知识</a:t>
            </a:r>
            <a:endParaRPr lang="en-US" altLang="zh-CN" sz="2800" dirty="0"/>
          </a:p>
          <a:p>
            <a:pPr marL="285750" indent="-285750">
              <a:lnSpc>
                <a:spcPct val="150000"/>
              </a:lnSpc>
              <a:spcBef>
                <a:spcPts val="600"/>
              </a:spcBef>
              <a:spcAft>
                <a:spcPts val="600"/>
              </a:spcAft>
              <a:buFont typeface="Wingdings" panose="05000000000000000000" pitchFamily="2" charset="2"/>
              <a:buChar char="Ø"/>
            </a:pPr>
            <a:r>
              <a:rPr lang="zh-CN" altLang="en-US" sz="2800" dirty="0"/>
              <a:t>模拟退火算法的基本思想</a:t>
            </a:r>
            <a:endParaRPr lang="en-US" altLang="zh-CN" sz="2800" dirty="0"/>
          </a:p>
          <a:p>
            <a:pPr marL="285750" indent="-285750">
              <a:lnSpc>
                <a:spcPct val="150000"/>
              </a:lnSpc>
              <a:spcBef>
                <a:spcPts val="600"/>
              </a:spcBef>
              <a:spcAft>
                <a:spcPts val="600"/>
              </a:spcAft>
              <a:buFont typeface="Wingdings" panose="05000000000000000000" pitchFamily="2" charset="2"/>
              <a:buChar char="Ø"/>
            </a:pPr>
            <a:r>
              <a:rPr lang="zh-CN" altLang="en-US" sz="2800" dirty="0"/>
              <a:t>模拟退火算法的应用实例</a:t>
            </a:r>
            <a:endParaRPr lang="en-US" altLang="zh-CN" sz="2800" dirty="0"/>
          </a:p>
          <a:p>
            <a:pPr marL="285750" indent="-285750">
              <a:lnSpc>
                <a:spcPct val="150000"/>
              </a:lnSpc>
              <a:spcBef>
                <a:spcPts val="600"/>
              </a:spcBef>
              <a:spcAft>
                <a:spcPts val="600"/>
              </a:spcAft>
              <a:buFont typeface="Wingdings" panose="05000000000000000000" pitchFamily="2" charset="2"/>
              <a:buChar char="Ø"/>
            </a:pPr>
            <a:r>
              <a:rPr lang="zh-CN" altLang="en-US" sz="2800" dirty="0"/>
              <a:t>本章总结</a:t>
            </a:r>
          </a:p>
        </p:txBody>
      </p:sp>
    </p:spTree>
    <p:extLst>
      <p:ext uri="{BB962C8B-B14F-4D97-AF65-F5344CB8AC3E}">
        <p14:creationId xmlns:p14="http://schemas.microsoft.com/office/powerpoint/2010/main" val="2928491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EFD9C4C7-C9B7-4AB2-A4F7-76C47C8F2C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332B647-1E38-428F-989D-091BA744FE54}"/>
              </a:ext>
            </a:extLst>
          </p:cNvPr>
          <p:cNvSpPr>
            <a:spLocks noGrp="1"/>
          </p:cNvSpPr>
          <p:nvPr>
            <p:ph idx="1"/>
          </p:nvPr>
        </p:nvSpPr>
        <p:spPr/>
        <p:txBody>
          <a:bodyPr/>
          <a:lstStyle/>
          <a:p>
            <a:pPr marL="444500" indent="-444500">
              <a:lnSpc>
                <a:spcPct val="120000"/>
              </a:lnSpc>
              <a:spcBef>
                <a:spcPct val="10000"/>
              </a:spcBef>
              <a:buClr>
                <a:schemeClr val="folHlink"/>
              </a:buClr>
              <a:buSzPct val="90000"/>
              <a:buFont typeface="Wingdings" panose="05000000000000000000" pitchFamily="2" charset="2"/>
              <a:buChar char="w"/>
              <a:defRPr/>
            </a:pPr>
            <a:r>
              <a:rPr lang="en-US" altLang="zh-CN" sz="3200" b="1" dirty="0">
                <a:latin typeface="Times New Roman" pitchFamily="18" charset="0"/>
                <a:ea typeface="黑体" pitchFamily="2" charset="-122"/>
              </a:rPr>
              <a:t>Metropolis</a:t>
            </a:r>
            <a:r>
              <a:rPr lang="zh-CN" altLang="en-US" sz="3200" b="1" dirty="0">
                <a:latin typeface="Times New Roman" pitchFamily="18" charset="0"/>
                <a:ea typeface="黑体" pitchFamily="2" charset="-122"/>
              </a:rPr>
              <a:t>准则（</a:t>
            </a:r>
            <a:r>
              <a:rPr lang="en-US" altLang="zh-CN" sz="3200" b="1" dirty="0">
                <a:latin typeface="Times New Roman" pitchFamily="18" charset="0"/>
                <a:ea typeface="黑体" pitchFamily="2" charset="-122"/>
              </a:rPr>
              <a:t>1953</a:t>
            </a:r>
            <a:r>
              <a:rPr lang="zh-CN" altLang="en-US" sz="3200" b="1" dirty="0">
                <a:latin typeface="Times New Roman" pitchFamily="18" charset="0"/>
                <a:ea typeface="黑体" pitchFamily="2" charset="-122"/>
              </a:rPr>
              <a:t>）</a:t>
            </a:r>
            <a:r>
              <a:rPr lang="en-US" altLang="zh-CN" sz="3200" b="1" dirty="0">
                <a:latin typeface="Times New Roman" pitchFamily="18" charset="0"/>
                <a:ea typeface="黑体" pitchFamily="2" charset="-122"/>
              </a:rPr>
              <a:t>——</a:t>
            </a:r>
            <a:r>
              <a:rPr lang="zh-CN" altLang="en-US" sz="3200" b="1" dirty="0">
                <a:latin typeface="Times New Roman" pitchFamily="18" charset="0"/>
                <a:ea typeface="黑体" pitchFamily="2" charset="-122"/>
              </a:rPr>
              <a:t>以概率接受新状态</a:t>
            </a:r>
          </a:p>
          <a:p>
            <a:pPr marL="444500" indent="-444500">
              <a:lnSpc>
                <a:spcPct val="120000"/>
              </a:lnSpc>
              <a:spcBef>
                <a:spcPct val="10000"/>
              </a:spcBef>
              <a:buClr>
                <a:schemeClr val="folHlink"/>
              </a:buClr>
              <a:buSzPct val="90000"/>
              <a:buNone/>
              <a:defRPr/>
            </a:pPr>
            <a:r>
              <a:rPr lang="zh-CN" altLang="en-US" sz="3200" b="1" dirty="0">
                <a:solidFill>
                  <a:schemeClr val="folHlink"/>
                </a:solidFill>
                <a:latin typeface="Times New Roman" pitchFamily="18" charset="0"/>
                <a:ea typeface="楷体_GB2312" pitchFamily="49" charset="-122"/>
              </a:rPr>
              <a:t>    固体在恒定温度下达到热平衡的过程可以用</a:t>
            </a:r>
            <a:r>
              <a:rPr lang="en-US" altLang="zh-CN" sz="3200" b="1" dirty="0">
                <a:solidFill>
                  <a:srgbClr val="FF00FF"/>
                </a:solidFill>
                <a:latin typeface="Times New Roman" pitchFamily="18" charset="0"/>
                <a:ea typeface="楷体_GB2312" pitchFamily="49" charset="-122"/>
              </a:rPr>
              <a:t>Monte Carlo</a:t>
            </a:r>
            <a:r>
              <a:rPr lang="zh-CN" altLang="en-US" sz="3200" b="1" dirty="0">
                <a:solidFill>
                  <a:srgbClr val="FF00FF"/>
                </a:solidFill>
                <a:latin typeface="Times New Roman" pitchFamily="18" charset="0"/>
                <a:ea typeface="楷体_GB2312" pitchFamily="49" charset="-122"/>
              </a:rPr>
              <a:t>方法</a:t>
            </a:r>
            <a:r>
              <a:rPr lang="zh-CN" altLang="en-US" sz="3200" b="1" dirty="0">
                <a:solidFill>
                  <a:schemeClr val="folHlink"/>
                </a:solidFill>
                <a:latin typeface="Times New Roman" pitchFamily="18" charset="0"/>
                <a:ea typeface="楷体_GB2312" pitchFamily="49" charset="-122"/>
              </a:rPr>
              <a:t>（计算机随机模拟方法）加以模拟，虽然该方法简单，但必须大量采样才能得到比较精确的结果，计算量很大。</a:t>
            </a:r>
          </a:p>
          <a:p>
            <a:pPr>
              <a:defRPr/>
            </a:pPr>
            <a:endParaRPr lang="zh-CN" altLang="en-US" dirty="0"/>
          </a:p>
        </p:txBody>
      </p:sp>
    </p:spTree>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53F0B245-2DE8-4898-9960-A873E78F31A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84B1C33-BE2B-46C0-A851-3C40237E0910}"/>
              </a:ext>
            </a:extLst>
          </p:cNvPr>
          <p:cNvSpPr>
            <a:spLocks noGrp="1"/>
          </p:cNvSpPr>
          <p:nvPr>
            <p:ph idx="1"/>
          </p:nvPr>
        </p:nvSpPr>
        <p:spPr/>
        <p:txBody>
          <a:bodyPr/>
          <a:lstStyle/>
          <a:p>
            <a:pPr marL="444500" indent="-444500">
              <a:lnSpc>
                <a:spcPct val="120000"/>
              </a:lnSpc>
              <a:spcBef>
                <a:spcPct val="10000"/>
              </a:spcBef>
              <a:buClr>
                <a:schemeClr val="folHlink"/>
              </a:buClr>
              <a:buSzPct val="90000"/>
              <a:buFont typeface="Wingdings" panose="05000000000000000000" pitchFamily="2" charset="2"/>
              <a:buChar char="w"/>
              <a:defRPr/>
            </a:pPr>
            <a:r>
              <a:rPr lang="en-US" altLang="zh-CN" sz="3200" b="1" dirty="0">
                <a:latin typeface="Times New Roman" pitchFamily="18" charset="0"/>
                <a:ea typeface="黑体" pitchFamily="2" charset="-122"/>
              </a:rPr>
              <a:t>Metropolis</a:t>
            </a:r>
            <a:r>
              <a:rPr lang="zh-CN" altLang="en-US" sz="3200" b="1" dirty="0">
                <a:latin typeface="Times New Roman" pitchFamily="18" charset="0"/>
                <a:ea typeface="黑体" pitchFamily="2" charset="-122"/>
              </a:rPr>
              <a:t>准则（</a:t>
            </a:r>
            <a:r>
              <a:rPr lang="en-US" altLang="zh-CN" sz="3200" b="1" dirty="0">
                <a:latin typeface="Times New Roman" pitchFamily="18" charset="0"/>
                <a:ea typeface="黑体" pitchFamily="2" charset="-122"/>
              </a:rPr>
              <a:t>1953</a:t>
            </a:r>
            <a:r>
              <a:rPr lang="zh-CN" altLang="en-US" sz="3200" b="1" dirty="0">
                <a:latin typeface="Times New Roman" pitchFamily="18" charset="0"/>
                <a:ea typeface="黑体" pitchFamily="2" charset="-122"/>
              </a:rPr>
              <a:t>）</a:t>
            </a:r>
            <a:r>
              <a:rPr lang="en-US" altLang="zh-CN" sz="3200" b="1" dirty="0">
                <a:latin typeface="Times New Roman" pitchFamily="18" charset="0"/>
                <a:ea typeface="黑体" pitchFamily="2" charset="-122"/>
              </a:rPr>
              <a:t>——</a:t>
            </a:r>
            <a:r>
              <a:rPr lang="zh-CN" altLang="en-US" sz="3200" b="1" dirty="0">
                <a:latin typeface="Times New Roman" pitchFamily="18" charset="0"/>
                <a:ea typeface="黑体" pitchFamily="2" charset="-122"/>
              </a:rPr>
              <a:t>以概率接受新状态</a:t>
            </a:r>
          </a:p>
          <a:p>
            <a:pPr marL="444500" indent="-444500">
              <a:lnSpc>
                <a:spcPct val="120000"/>
              </a:lnSpc>
              <a:spcBef>
                <a:spcPct val="10000"/>
              </a:spcBef>
              <a:buClr>
                <a:schemeClr val="folHlink"/>
              </a:buClr>
              <a:buSzPct val="90000"/>
              <a:buNone/>
              <a:defRPr/>
            </a:pPr>
            <a:r>
              <a:rPr lang="zh-CN" altLang="en-US" sz="3200" b="1" dirty="0">
                <a:solidFill>
                  <a:schemeClr val="folHlink"/>
                </a:solidFill>
                <a:latin typeface="Times New Roman" pitchFamily="18" charset="0"/>
                <a:ea typeface="楷体_GB2312" pitchFamily="49" charset="-122"/>
              </a:rPr>
              <a:t>     若在温度</a:t>
            </a:r>
            <a:r>
              <a:rPr lang="en-US" altLang="zh-CN" sz="3200" b="1" i="1" dirty="0">
                <a:solidFill>
                  <a:schemeClr val="folHlink"/>
                </a:solidFill>
                <a:latin typeface="Times New Roman" pitchFamily="18" charset="0"/>
                <a:ea typeface="楷体_GB2312" pitchFamily="49" charset="-122"/>
              </a:rPr>
              <a:t>T</a:t>
            </a:r>
            <a:r>
              <a:rPr lang="zh-CN" altLang="en-US" sz="3200" b="1" dirty="0">
                <a:solidFill>
                  <a:schemeClr val="folHlink"/>
                </a:solidFill>
                <a:latin typeface="Times New Roman" pitchFamily="18" charset="0"/>
                <a:ea typeface="楷体_GB2312" pitchFamily="49" charset="-122"/>
              </a:rPr>
              <a:t>，当前状态</a:t>
            </a:r>
            <a:r>
              <a:rPr lang="en-US" altLang="zh-CN" sz="3200" b="1" i="1" dirty="0" err="1">
                <a:solidFill>
                  <a:schemeClr val="folHlink"/>
                </a:solidFill>
                <a:latin typeface="Times New Roman" pitchFamily="18" charset="0"/>
                <a:ea typeface="楷体_GB2312" pitchFamily="49" charset="-122"/>
              </a:rPr>
              <a:t>i</a:t>
            </a:r>
            <a:r>
              <a:rPr lang="en-US" altLang="zh-CN" sz="3200" b="1" i="1" dirty="0">
                <a:solidFill>
                  <a:schemeClr val="folHlink"/>
                </a:solidFill>
                <a:latin typeface="Times New Roman" pitchFamily="18" charset="0"/>
                <a:ea typeface="楷体_GB2312" pitchFamily="49" charset="-122"/>
              </a:rPr>
              <a:t> </a:t>
            </a:r>
            <a:r>
              <a:rPr lang="en-US" altLang="zh-CN" sz="32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新状态</a:t>
            </a:r>
            <a:r>
              <a:rPr lang="en-US" altLang="zh-CN" sz="3200" b="1" i="1" dirty="0">
                <a:solidFill>
                  <a:schemeClr val="folHlink"/>
                </a:solidFill>
                <a:latin typeface="Times New Roman" pitchFamily="18" charset="0"/>
                <a:ea typeface="楷体_GB2312" pitchFamily="49" charset="-122"/>
              </a:rPr>
              <a:t>j</a:t>
            </a:r>
          </a:p>
          <a:p>
            <a:pPr marL="444500" indent="-444500">
              <a:lnSpc>
                <a:spcPct val="120000"/>
              </a:lnSpc>
              <a:spcBef>
                <a:spcPct val="10000"/>
              </a:spcBef>
              <a:buClr>
                <a:schemeClr val="folHlink"/>
              </a:buClr>
              <a:buSzPct val="90000"/>
              <a:buNone/>
              <a:defRPr/>
            </a:pPr>
            <a:r>
              <a:rPr lang="en-US" altLang="zh-CN" sz="32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若</a:t>
            </a:r>
            <a:r>
              <a:rPr lang="en-US" altLang="zh-CN" sz="3200" b="1" i="1" dirty="0" err="1">
                <a:solidFill>
                  <a:schemeClr val="folHlink"/>
                </a:solidFill>
                <a:latin typeface="Times New Roman" pitchFamily="18" charset="0"/>
                <a:ea typeface="楷体_GB2312" pitchFamily="49" charset="-122"/>
              </a:rPr>
              <a:t>E</a:t>
            </a:r>
            <a:r>
              <a:rPr lang="en-US" altLang="zh-CN" sz="3200" b="1" i="1" baseline="-25000" dirty="0" err="1">
                <a:solidFill>
                  <a:schemeClr val="folHlink"/>
                </a:solidFill>
                <a:latin typeface="Times New Roman" pitchFamily="18" charset="0"/>
                <a:ea typeface="楷体_GB2312" pitchFamily="49" charset="-122"/>
              </a:rPr>
              <a:t>j</a:t>
            </a:r>
            <a:r>
              <a:rPr lang="en-US" altLang="zh-CN" sz="3200" b="1" dirty="0">
                <a:solidFill>
                  <a:schemeClr val="folHlink"/>
                </a:solidFill>
                <a:latin typeface="Times New Roman" pitchFamily="18" charset="0"/>
                <a:ea typeface="楷体_GB2312" pitchFamily="49" charset="-122"/>
              </a:rPr>
              <a:t>&lt;</a:t>
            </a:r>
            <a:r>
              <a:rPr lang="en-US" altLang="zh-CN" sz="3200" b="1" i="1" dirty="0" err="1">
                <a:solidFill>
                  <a:schemeClr val="folHlink"/>
                </a:solidFill>
                <a:latin typeface="Times New Roman" pitchFamily="18" charset="0"/>
                <a:ea typeface="楷体_GB2312" pitchFamily="49" charset="-122"/>
              </a:rPr>
              <a:t>E</a:t>
            </a:r>
            <a:r>
              <a:rPr lang="en-US" altLang="zh-CN" sz="3200" b="1" i="1" baseline="-25000" dirty="0" err="1">
                <a:solidFill>
                  <a:schemeClr val="folHlink"/>
                </a:solidFill>
                <a:latin typeface="Times New Roman" pitchFamily="18" charset="0"/>
                <a:ea typeface="楷体_GB2312" pitchFamily="49" charset="-122"/>
              </a:rPr>
              <a:t>i</a:t>
            </a:r>
            <a:r>
              <a:rPr lang="zh-CN" altLang="en-US" sz="3200" b="1" dirty="0">
                <a:solidFill>
                  <a:schemeClr val="folHlink"/>
                </a:solidFill>
                <a:latin typeface="Times New Roman" pitchFamily="18" charset="0"/>
                <a:ea typeface="楷体_GB2312" pitchFamily="49" charset="-122"/>
              </a:rPr>
              <a:t>，则接受 </a:t>
            </a:r>
            <a:r>
              <a:rPr lang="en-US" altLang="zh-CN" sz="3200" b="1" i="1" dirty="0">
                <a:solidFill>
                  <a:schemeClr val="folHlink"/>
                </a:solidFill>
                <a:latin typeface="Times New Roman" pitchFamily="18" charset="0"/>
                <a:ea typeface="楷体_GB2312" pitchFamily="49" charset="-122"/>
              </a:rPr>
              <a:t>j </a:t>
            </a:r>
            <a:r>
              <a:rPr lang="zh-CN" altLang="en-US" sz="3200" b="1" dirty="0">
                <a:solidFill>
                  <a:schemeClr val="folHlink"/>
                </a:solidFill>
                <a:latin typeface="Times New Roman" pitchFamily="18" charset="0"/>
                <a:ea typeface="楷体_GB2312" pitchFamily="49" charset="-122"/>
              </a:rPr>
              <a:t>为当前状态；否则，若概率 </a:t>
            </a:r>
            <a:r>
              <a:rPr lang="en-US" altLang="zh-CN" sz="3200" b="1" i="1" dirty="0">
                <a:solidFill>
                  <a:srgbClr val="FF00FF"/>
                </a:solidFill>
                <a:latin typeface="Times New Roman" pitchFamily="18" charset="0"/>
                <a:ea typeface="楷体_GB2312" pitchFamily="49" charset="-122"/>
              </a:rPr>
              <a:t>p</a:t>
            </a:r>
            <a:r>
              <a:rPr lang="en-US" altLang="zh-CN" sz="3200" b="1" dirty="0">
                <a:solidFill>
                  <a:srgbClr val="FF00FF"/>
                </a:solidFill>
                <a:latin typeface="Times New Roman" pitchFamily="18" charset="0"/>
                <a:ea typeface="楷体_GB2312" pitchFamily="49" charset="-122"/>
              </a:rPr>
              <a:t>=exp[-(</a:t>
            </a:r>
            <a:r>
              <a:rPr lang="en-US" altLang="zh-CN" sz="3200" b="1" i="1" dirty="0" err="1">
                <a:solidFill>
                  <a:srgbClr val="FF00FF"/>
                </a:solidFill>
                <a:latin typeface="Times New Roman" pitchFamily="18" charset="0"/>
                <a:ea typeface="楷体_GB2312" pitchFamily="49" charset="-122"/>
              </a:rPr>
              <a:t>E</a:t>
            </a:r>
            <a:r>
              <a:rPr lang="en-US" altLang="zh-CN" sz="3200" b="1" i="1" baseline="-25000" dirty="0" err="1">
                <a:solidFill>
                  <a:srgbClr val="FF00FF"/>
                </a:solidFill>
                <a:latin typeface="Times New Roman" pitchFamily="18" charset="0"/>
                <a:ea typeface="楷体_GB2312" pitchFamily="49" charset="-122"/>
              </a:rPr>
              <a:t>j</a:t>
            </a:r>
            <a:r>
              <a:rPr lang="en-US" altLang="zh-CN" sz="3200" b="1" dirty="0" err="1">
                <a:solidFill>
                  <a:srgbClr val="FF00FF"/>
                </a:solidFill>
                <a:latin typeface="Times New Roman" pitchFamily="18" charset="0"/>
                <a:ea typeface="楷体_GB2312" pitchFamily="49" charset="-122"/>
              </a:rPr>
              <a:t>-</a:t>
            </a:r>
            <a:r>
              <a:rPr lang="en-US" altLang="zh-CN" sz="3200" b="1" i="1" dirty="0" err="1">
                <a:solidFill>
                  <a:srgbClr val="FF00FF"/>
                </a:solidFill>
                <a:latin typeface="Times New Roman" pitchFamily="18" charset="0"/>
                <a:ea typeface="楷体_GB2312" pitchFamily="49" charset="-122"/>
              </a:rPr>
              <a:t>E</a:t>
            </a:r>
            <a:r>
              <a:rPr lang="en-US" altLang="zh-CN" sz="3200" b="1" i="1" baseline="-25000" dirty="0" err="1">
                <a:solidFill>
                  <a:srgbClr val="FF00FF"/>
                </a:solidFill>
                <a:latin typeface="Times New Roman" pitchFamily="18" charset="0"/>
                <a:ea typeface="楷体_GB2312" pitchFamily="49" charset="-122"/>
              </a:rPr>
              <a:t>i</a:t>
            </a:r>
            <a:r>
              <a:rPr lang="en-US" altLang="zh-CN" sz="3200" b="1" dirty="0">
                <a:solidFill>
                  <a:srgbClr val="FF00FF"/>
                </a:solidFill>
                <a:latin typeface="Times New Roman" pitchFamily="18" charset="0"/>
                <a:ea typeface="楷体_GB2312" pitchFamily="49" charset="-122"/>
              </a:rPr>
              <a:t>)/</a:t>
            </a:r>
            <a:r>
              <a:rPr lang="en-US" altLang="zh-CN" sz="3200" b="1" i="1" dirty="0" err="1">
                <a:solidFill>
                  <a:srgbClr val="FF00FF"/>
                </a:solidFill>
                <a:latin typeface="Times New Roman" pitchFamily="18" charset="0"/>
                <a:ea typeface="楷体_GB2312" pitchFamily="49" charset="-122"/>
              </a:rPr>
              <a:t>k</a:t>
            </a:r>
            <a:r>
              <a:rPr lang="en-US" altLang="zh-CN" sz="3200" b="1" i="1" baseline="-25000" dirty="0" err="1">
                <a:solidFill>
                  <a:srgbClr val="FF00FF"/>
                </a:solidFill>
                <a:latin typeface="Times New Roman" pitchFamily="18" charset="0"/>
                <a:ea typeface="楷体_GB2312" pitchFamily="49" charset="-122"/>
              </a:rPr>
              <a:t>B</a:t>
            </a:r>
            <a:r>
              <a:rPr lang="en-US" altLang="zh-CN" sz="3200" b="1" i="1" dirty="0" err="1">
                <a:solidFill>
                  <a:srgbClr val="FF00FF"/>
                </a:solidFill>
                <a:latin typeface="Times New Roman" pitchFamily="18" charset="0"/>
                <a:ea typeface="楷体_GB2312" pitchFamily="49" charset="-122"/>
              </a:rPr>
              <a:t>T</a:t>
            </a:r>
            <a:r>
              <a:rPr lang="en-US" altLang="zh-CN" sz="3200" b="1" dirty="0">
                <a:solidFill>
                  <a:srgbClr val="FF00FF"/>
                </a:solidFill>
                <a:latin typeface="Times New Roman" pitchFamily="18" charset="0"/>
                <a:ea typeface="楷体_GB2312" pitchFamily="49" charset="-122"/>
              </a:rPr>
              <a:t>]</a:t>
            </a:r>
            <a:r>
              <a:rPr lang="en-US" altLang="zh-CN" sz="32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大于</a:t>
            </a:r>
            <a:r>
              <a:rPr lang="en-US" altLang="zh-CN" sz="3200" b="1" dirty="0">
                <a:solidFill>
                  <a:schemeClr val="folHlink"/>
                </a:solidFill>
                <a:latin typeface="Times New Roman" pitchFamily="18" charset="0"/>
                <a:ea typeface="楷体_GB2312" pitchFamily="49" charset="-122"/>
              </a:rPr>
              <a:t>[0,1)</a:t>
            </a:r>
            <a:r>
              <a:rPr lang="zh-CN" altLang="en-US" sz="3200" b="1" dirty="0">
                <a:solidFill>
                  <a:schemeClr val="folHlink"/>
                </a:solidFill>
                <a:latin typeface="Times New Roman" pitchFamily="18" charset="0"/>
                <a:ea typeface="楷体_GB2312" pitchFamily="49" charset="-122"/>
              </a:rPr>
              <a:t>区间的随机数，则仍接受状态 </a:t>
            </a:r>
            <a:r>
              <a:rPr lang="en-US" altLang="zh-CN" sz="3200" b="1" i="1" dirty="0">
                <a:solidFill>
                  <a:schemeClr val="folHlink"/>
                </a:solidFill>
                <a:latin typeface="Times New Roman" pitchFamily="18" charset="0"/>
                <a:ea typeface="楷体_GB2312" pitchFamily="49" charset="-122"/>
              </a:rPr>
              <a:t>j</a:t>
            </a:r>
            <a:r>
              <a:rPr lang="en-US" altLang="zh-CN" sz="32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为当前状态；若不成立则保留状态 </a:t>
            </a:r>
            <a:r>
              <a:rPr lang="en-US" altLang="zh-CN" sz="3200" b="1" i="1" dirty="0" err="1">
                <a:solidFill>
                  <a:schemeClr val="folHlink"/>
                </a:solidFill>
                <a:latin typeface="Times New Roman" pitchFamily="18" charset="0"/>
                <a:ea typeface="楷体_GB2312" pitchFamily="49" charset="-122"/>
              </a:rPr>
              <a:t>i</a:t>
            </a:r>
            <a:r>
              <a:rPr lang="en-US" altLang="zh-CN" sz="32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为当前状态。     </a:t>
            </a:r>
          </a:p>
          <a:p>
            <a:pPr>
              <a:defRPr/>
            </a:pPr>
            <a:endParaRPr lang="zh-CN" altLang="en-US" dirty="0"/>
          </a:p>
        </p:txBody>
      </p:sp>
    </p:spTree>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76B400F3-0016-4033-B8A7-E0873F13C6DA}"/>
              </a:ext>
            </a:extLst>
          </p:cNvPr>
          <p:cNvSpPr>
            <a:spLocks noGrp="1"/>
          </p:cNvSpPr>
          <p:nvPr>
            <p:ph type="title"/>
          </p:nvPr>
        </p:nvSpPr>
        <p:spPr/>
        <p:txBody>
          <a:bodyPr/>
          <a:lstStyle/>
          <a:p>
            <a:endParaRPr lang="zh-CN" altLang="en-US"/>
          </a:p>
        </p:txBody>
      </p:sp>
      <p:sp>
        <p:nvSpPr>
          <p:cNvPr id="15363" name="内容占位符 2">
            <a:extLst>
              <a:ext uri="{FF2B5EF4-FFF2-40B4-BE49-F238E27FC236}">
                <a16:creationId xmlns:a16="http://schemas.microsoft.com/office/drawing/2014/main" id="{7BC50AD1-2DB8-4793-A54F-9B9010E4E59A}"/>
              </a:ext>
            </a:extLst>
          </p:cNvPr>
          <p:cNvSpPr>
            <a:spLocks noGrp="1"/>
          </p:cNvSpPr>
          <p:nvPr>
            <p:ph idx="1"/>
          </p:nvPr>
        </p:nvSpPr>
        <p:spPr/>
        <p:txBody>
          <a:bodyPr/>
          <a:lstStyle/>
          <a:p>
            <a:pPr marL="444500" indent="-444500">
              <a:lnSpc>
                <a:spcPct val="120000"/>
              </a:lnSpc>
              <a:spcBef>
                <a:spcPct val="10000"/>
              </a:spcBef>
              <a:buClr>
                <a:schemeClr val="folHlink"/>
              </a:buClr>
              <a:buSzPct val="90000"/>
              <a:buNone/>
            </a:pPr>
            <a:r>
              <a:rPr lang="zh-CN" altLang="en-US" sz="3200" b="1">
                <a:solidFill>
                  <a:schemeClr val="folHlink"/>
                </a:solidFill>
                <a:latin typeface="Times New Roman" panose="02020603050405020304" pitchFamily="18" charset="0"/>
                <a:ea typeface="楷体_GB2312" pitchFamily="49" charset="-122"/>
              </a:rPr>
              <a:t>     </a:t>
            </a:r>
            <a:r>
              <a:rPr lang="en-US" altLang="zh-CN" sz="3200" b="1" i="1">
                <a:solidFill>
                  <a:srgbClr val="FF00FF"/>
                </a:solidFill>
                <a:latin typeface="Times New Roman" panose="02020603050405020304" pitchFamily="18" charset="0"/>
                <a:ea typeface="楷体_GB2312" pitchFamily="49" charset="-122"/>
              </a:rPr>
              <a:t>p</a:t>
            </a:r>
            <a:r>
              <a:rPr lang="en-US" altLang="zh-CN" sz="3200" b="1">
                <a:solidFill>
                  <a:srgbClr val="FF00FF"/>
                </a:solidFill>
                <a:latin typeface="Times New Roman" panose="02020603050405020304" pitchFamily="18" charset="0"/>
                <a:ea typeface="楷体_GB2312" pitchFamily="49" charset="-122"/>
              </a:rPr>
              <a:t>=exp[-(</a:t>
            </a:r>
            <a:r>
              <a:rPr lang="en-US" altLang="zh-CN" sz="3200" b="1" i="1">
                <a:solidFill>
                  <a:srgbClr val="FF00FF"/>
                </a:solidFill>
                <a:latin typeface="Times New Roman" panose="02020603050405020304" pitchFamily="18" charset="0"/>
                <a:ea typeface="楷体_GB2312" pitchFamily="49" charset="-122"/>
              </a:rPr>
              <a:t>E</a:t>
            </a:r>
            <a:r>
              <a:rPr lang="en-US" altLang="zh-CN" sz="3200" b="1" i="1" baseline="-25000">
                <a:solidFill>
                  <a:srgbClr val="FF00FF"/>
                </a:solidFill>
                <a:latin typeface="Times New Roman" panose="02020603050405020304" pitchFamily="18" charset="0"/>
                <a:ea typeface="楷体_GB2312" pitchFamily="49" charset="-122"/>
              </a:rPr>
              <a:t>j</a:t>
            </a:r>
            <a:r>
              <a:rPr lang="en-US" altLang="zh-CN" sz="3200" b="1">
                <a:solidFill>
                  <a:srgbClr val="FF00FF"/>
                </a:solidFill>
                <a:latin typeface="Times New Roman" panose="02020603050405020304" pitchFamily="18" charset="0"/>
                <a:ea typeface="楷体_GB2312" pitchFamily="49" charset="-122"/>
              </a:rPr>
              <a:t>-</a:t>
            </a:r>
            <a:r>
              <a:rPr lang="en-US" altLang="zh-CN" sz="3200" b="1" i="1">
                <a:solidFill>
                  <a:srgbClr val="FF00FF"/>
                </a:solidFill>
                <a:latin typeface="Times New Roman" panose="02020603050405020304" pitchFamily="18" charset="0"/>
                <a:ea typeface="楷体_GB2312" pitchFamily="49" charset="-122"/>
              </a:rPr>
              <a:t>E</a:t>
            </a:r>
            <a:r>
              <a:rPr lang="en-US" altLang="zh-CN" sz="3200" b="1" i="1" baseline="-25000">
                <a:solidFill>
                  <a:srgbClr val="FF00FF"/>
                </a:solidFill>
                <a:latin typeface="Times New Roman" panose="02020603050405020304" pitchFamily="18" charset="0"/>
                <a:ea typeface="楷体_GB2312" pitchFamily="49" charset="-122"/>
              </a:rPr>
              <a:t>i</a:t>
            </a:r>
            <a:r>
              <a:rPr lang="en-US" altLang="zh-CN" sz="3200" b="1">
                <a:solidFill>
                  <a:srgbClr val="FF00FF"/>
                </a:solidFill>
                <a:latin typeface="Times New Roman" panose="02020603050405020304" pitchFamily="18" charset="0"/>
                <a:ea typeface="楷体_GB2312" pitchFamily="49" charset="-122"/>
              </a:rPr>
              <a:t>)/</a:t>
            </a:r>
            <a:r>
              <a:rPr lang="en-US" altLang="zh-CN" sz="3200" b="1" i="1">
                <a:solidFill>
                  <a:srgbClr val="FF00FF"/>
                </a:solidFill>
                <a:latin typeface="Times New Roman" panose="02020603050405020304" pitchFamily="18" charset="0"/>
                <a:ea typeface="楷体_GB2312" pitchFamily="49" charset="-122"/>
              </a:rPr>
              <a:t>k</a:t>
            </a:r>
            <a:r>
              <a:rPr lang="en-US" altLang="zh-CN" sz="3200" b="1" i="1" baseline="-25000">
                <a:solidFill>
                  <a:srgbClr val="FF00FF"/>
                </a:solidFill>
                <a:latin typeface="Times New Roman" panose="02020603050405020304" pitchFamily="18" charset="0"/>
                <a:ea typeface="楷体_GB2312" pitchFamily="49" charset="-122"/>
              </a:rPr>
              <a:t>B</a:t>
            </a:r>
            <a:r>
              <a:rPr lang="en-US" altLang="zh-CN" sz="3200" b="1" i="1">
                <a:solidFill>
                  <a:srgbClr val="FF00FF"/>
                </a:solidFill>
                <a:latin typeface="Times New Roman" panose="02020603050405020304" pitchFamily="18" charset="0"/>
                <a:ea typeface="楷体_GB2312" pitchFamily="49" charset="-122"/>
              </a:rPr>
              <a:t>T</a:t>
            </a:r>
            <a:r>
              <a:rPr lang="en-US" altLang="zh-CN" sz="3200" b="1">
                <a:solidFill>
                  <a:srgbClr val="FF00FF"/>
                </a:solidFill>
                <a:latin typeface="Times New Roman" panose="02020603050405020304" pitchFamily="18" charset="0"/>
                <a:ea typeface="楷体_GB2312" pitchFamily="49" charset="-122"/>
              </a:rPr>
              <a:t>]</a:t>
            </a:r>
            <a:r>
              <a:rPr lang="en-US" altLang="zh-CN" sz="3200" b="1">
                <a:solidFill>
                  <a:schemeClr val="folHlink"/>
                </a:solidFill>
                <a:latin typeface="Times New Roman" panose="02020603050405020304" pitchFamily="18" charset="0"/>
                <a:ea typeface="楷体_GB2312" pitchFamily="49" charset="-122"/>
              </a:rPr>
              <a:t> </a:t>
            </a:r>
          </a:p>
          <a:p>
            <a:pPr marL="444500" indent="-444500">
              <a:lnSpc>
                <a:spcPct val="120000"/>
              </a:lnSpc>
              <a:spcBef>
                <a:spcPct val="10000"/>
              </a:spcBef>
              <a:buClr>
                <a:schemeClr val="folHlink"/>
              </a:buClr>
              <a:buSzPct val="90000"/>
              <a:buNone/>
            </a:pPr>
            <a:r>
              <a:rPr lang="en-US" altLang="zh-CN" sz="3200" b="1">
                <a:solidFill>
                  <a:schemeClr val="folHlink"/>
                </a:solidFill>
                <a:latin typeface="Times New Roman" panose="02020603050405020304" pitchFamily="18" charset="0"/>
                <a:ea typeface="楷体_GB2312" pitchFamily="49" charset="-122"/>
              </a:rPr>
              <a:t>     </a:t>
            </a:r>
            <a:r>
              <a:rPr lang="zh-CN" altLang="en-US" sz="3200" b="1">
                <a:solidFill>
                  <a:schemeClr val="folHlink"/>
                </a:solidFill>
                <a:latin typeface="Times New Roman" panose="02020603050405020304" pitchFamily="18" charset="0"/>
                <a:ea typeface="楷体_GB2312" pitchFamily="49" charset="-122"/>
              </a:rPr>
              <a:t>在高温下，可接受与当前状态能量差较大的新状态；</a:t>
            </a:r>
          </a:p>
          <a:p>
            <a:pPr marL="444500" indent="-444500">
              <a:lnSpc>
                <a:spcPct val="120000"/>
              </a:lnSpc>
              <a:spcBef>
                <a:spcPct val="10000"/>
              </a:spcBef>
              <a:buClr>
                <a:schemeClr val="folHlink"/>
              </a:buClr>
              <a:buSzPct val="90000"/>
              <a:buNone/>
            </a:pPr>
            <a:r>
              <a:rPr lang="zh-CN" altLang="en-US" sz="3200" b="1">
                <a:solidFill>
                  <a:schemeClr val="folHlink"/>
                </a:solidFill>
                <a:latin typeface="Times New Roman" panose="02020603050405020304" pitchFamily="18" charset="0"/>
                <a:ea typeface="楷体_GB2312" pitchFamily="49" charset="-122"/>
              </a:rPr>
              <a:t>     在低温下，只接受与当前状态能量差较小的新状态。</a:t>
            </a:r>
            <a:endParaRPr lang="zh-CN" altLang="en-US"/>
          </a:p>
        </p:txBody>
      </p:sp>
    </p:spTree>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a:extLst>
              <a:ext uri="{FF2B5EF4-FFF2-40B4-BE49-F238E27FC236}">
                <a16:creationId xmlns:a16="http://schemas.microsoft.com/office/drawing/2014/main" id="{0C1DDC43-3FB0-4DF8-806B-9686DEF79007}"/>
              </a:ext>
            </a:extLst>
          </p:cNvPr>
          <p:cNvSpPr>
            <a:spLocks noGrp="1"/>
          </p:cNvSpPr>
          <p:nvPr>
            <p:ph idx="1"/>
          </p:nvPr>
        </p:nvSpPr>
        <p:spPr>
          <a:xfrm>
            <a:off x="2090738" y="1752601"/>
            <a:ext cx="8001000" cy="523875"/>
          </a:xfrm>
        </p:spPr>
        <p:txBody>
          <a:bodyPr>
            <a:normAutofit lnSpcReduction="10000"/>
          </a:bodyPr>
          <a:lstStyle/>
          <a:p>
            <a:r>
              <a:rPr lang="zh-CN" altLang="en-US" sz="3200" b="1">
                <a:latin typeface="Times New Roman" panose="02020603050405020304" pitchFamily="18" charset="0"/>
                <a:ea typeface="黑体" panose="02010609060101010101" pitchFamily="49" charset="-122"/>
              </a:rPr>
              <a:t>相似性比较</a:t>
            </a:r>
          </a:p>
          <a:p>
            <a:endParaRPr lang="zh-CN" altLang="en-US"/>
          </a:p>
        </p:txBody>
      </p:sp>
      <p:graphicFrame>
        <p:nvGraphicFramePr>
          <p:cNvPr id="4" name="表格 3">
            <a:extLst>
              <a:ext uri="{FF2B5EF4-FFF2-40B4-BE49-F238E27FC236}">
                <a16:creationId xmlns:a16="http://schemas.microsoft.com/office/drawing/2014/main" id="{B34D5A07-56CD-433D-A64A-0F51CC654210}"/>
              </a:ext>
            </a:extLst>
          </p:cNvPr>
          <p:cNvGraphicFramePr>
            <a:graphicFrameLocks noGrp="1"/>
          </p:cNvGraphicFramePr>
          <p:nvPr/>
        </p:nvGraphicFramePr>
        <p:xfrm>
          <a:off x="2711450" y="2636839"/>
          <a:ext cx="6096000" cy="2865437"/>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81">
                <a:tc>
                  <a:txBody>
                    <a:bodyPr/>
                    <a:lstStyle/>
                    <a:p>
                      <a:r>
                        <a:rPr lang="zh-CN" altLang="en-US" sz="1800" dirty="0"/>
                        <a:t>组合优化问题</a:t>
                      </a:r>
                    </a:p>
                  </a:txBody>
                  <a:tcPr marT="45725" marB="45725"/>
                </a:tc>
                <a:tc>
                  <a:txBody>
                    <a:bodyPr/>
                    <a:lstStyle/>
                    <a:p>
                      <a:r>
                        <a:rPr lang="zh-CN" altLang="en-US" sz="1800" dirty="0"/>
                        <a:t>金属物体</a:t>
                      </a:r>
                    </a:p>
                  </a:txBody>
                  <a:tcPr marT="45725" marB="45725"/>
                </a:tc>
                <a:extLst>
                  <a:ext uri="{0D108BD9-81ED-4DB2-BD59-A6C34878D82A}">
                    <a16:rowId xmlns:a16="http://schemas.microsoft.com/office/drawing/2014/main" val="10000"/>
                  </a:ext>
                </a:extLst>
              </a:tr>
              <a:tr h="370881">
                <a:tc>
                  <a:txBody>
                    <a:bodyPr/>
                    <a:lstStyle/>
                    <a:p>
                      <a:r>
                        <a:rPr lang="zh-CN" altLang="en-US" sz="1800" dirty="0"/>
                        <a:t>解</a:t>
                      </a:r>
                    </a:p>
                  </a:txBody>
                  <a:tcPr marT="45725" marB="45725"/>
                </a:tc>
                <a:tc>
                  <a:txBody>
                    <a:bodyPr/>
                    <a:lstStyle/>
                    <a:p>
                      <a:r>
                        <a:rPr lang="zh-CN" altLang="en-US" sz="1800" dirty="0"/>
                        <a:t>离子状态</a:t>
                      </a:r>
                    </a:p>
                  </a:txBody>
                  <a:tcPr marT="45725" marB="45725"/>
                </a:tc>
                <a:extLst>
                  <a:ext uri="{0D108BD9-81ED-4DB2-BD59-A6C34878D82A}">
                    <a16:rowId xmlns:a16="http://schemas.microsoft.com/office/drawing/2014/main" val="10001"/>
                  </a:ext>
                </a:extLst>
              </a:tr>
              <a:tr h="370881">
                <a:tc>
                  <a:txBody>
                    <a:bodyPr/>
                    <a:lstStyle/>
                    <a:p>
                      <a:r>
                        <a:rPr lang="zh-CN" altLang="en-US" sz="1800" dirty="0"/>
                        <a:t>最优解</a:t>
                      </a:r>
                    </a:p>
                  </a:txBody>
                  <a:tcPr marT="45725" marB="45725"/>
                </a:tc>
                <a:tc>
                  <a:txBody>
                    <a:bodyPr/>
                    <a:lstStyle/>
                    <a:p>
                      <a:r>
                        <a:rPr lang="zh-CN" altLang="en-US" sz="1800" dirty="0"/>
                        <a:t>能量最低的状态</a:t>
                      </a:r>
                    </a:p>
                  </a:txBody>
                  <a:tcPr marT="45725" marB="45725"/>
                </a:tc>
                <a:extLst>
                  <a:ext uri="{0D108BD9-81ED-4DB2-BD59-A6C34878D82A}">
                    <a16:rowId xmlns:a16="http://schemas.microsoft.com/office/drawing/2014/main" val="10002"/>
                  </a:ext>
                </a:extLst>
              </a:tr>
              <a:tr h="370881">
                <a:tc>
                  <a:txBody>
                    <a:bodyPr/>
                    <a:lstStyle/>
                    <a:p>
                      <a:r>
                        <a:rPr lang="zh-CN" altLang="en-US" sz="1800" dirty="0"/>
                        <a:t>设定初温</a:t>
                      </a:r>
                    </a:p>
                  </a:txBody>
                  <a:tcPr marT="45725" marB="45725"/>
                </a:tc>
                <a:tc>
                  <a:txBody>
                    <a:bodyPr/>
                    <a:lstStyle/>
                    <a:p>
                      <a:r>
                        <a:rPr lang="zh-CN" altLang="en-US" sz="1800" dirty="0"/>
                        <a:t>溶解过程</a:t>
                      </a:r>
                    </a:p>
                  </a:txBody>
                  <a:tcPr marT="45725" marB="45725"/>
                </a:tc>
                <a:extLst>
                  <a:ext uri="{0D108BD9-81ED-4DB2-BD59-A6C34878D82A}">
                    <a16:rowId xmlns:a16="http://schemas.microsoft.com/office/drawing/2014/main" val="10003"/>
                  </a:ext>
                </a:extLst>
              </a:tr>
              <a:tr h="640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cap="none" normalizeH="0" baseline="0" dirty="0">
                          <a:ln>
                            <a:noFill/>
                          </a:ln>
                          <a:solidFill>
                            <a:schemeClr val="folHlink"/>
                          </a:solidFill>
                          <a:effectLst/>
                          <a:latin typeface="Times New Roman" pitchFamily="18" charset="0"/>
                          <a:ea typeface="楷体_GB2312" pitchFamily="49" charset="-122"/>
                        </a:rPr>
                        <a:t>Metropolis</a:t>
                      </a:r>
                      <a:r>
                        <a:rPr kumimoji="0" lang="zh-CN" altLang="en-US" sz="1800" b="1" i="0" u="none" strike="noStrike" cap="none" normalizeH="0" baseline="0" dirty="0">
                          <a:ln>
                            <a:noFill/>
                          </a:ln>
                          <a:solidFill>
                            <a:schemeClr val="folHlink"/>
                          </a:solidFill>
                          <a:effectLst/>
                          <a:latin typeface="Times New Roman" pitchFamily="18" charset="0"/>
                          <a:ea typeface="楷体_GB2312" pitchFamily="49" charset="-122"/>
                        </a:rPr>
                        <a:t>抽样过程</a:t>
                      </a:r>
                    </a:p>
                    <a:p>
                      <a:r>
                        <a:rPr lang="zh-CN" altLang="en-US" sz="1800" dirty="0"/>
                        <a:t>控制参数的下降</a:t>
                      </a:r>
                    </a:p>
                  </a:txBody>
                  <a:tcPr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cap="none" normalizeH="0" baseline="0" dirty="0">
                          <a:ln>
                            <a:noFill/>
                          </a:ln>
                          <a:solidFill>
                            <a:schemeClr val="folHlink"/>
                          </a:solidFill>
                          <a:effectLst/>
                          <a:latin typeface="Times New Roman" pitchFamily="18" charset="0"/>
                          <a:ea typeface="楷体_GB2312" pitchFamily="49" charset="-122"/>
                        </a:rPr>
                        <a:t>等温过程</a:t>
                      </a:r>
                    </a:p>
                    <a:p>
                      <a:r>
                        <a:rPr lang="zh-CN" altLang="en-US" sz="1800" dirty="0"/>
                        <a:t>冷却过程</a:t>
                      </a:r>
                    </a:p>
                  </a:txBody>
                  <a:tcPr marT="45725" marB="45725"/>
                </a:tc>
                <a:extLst>
                  <a:ext uri="{0D108BD9-81ED-4DB2-BD59-A6C34878D82A}">
                    <a16:rowId xmlns:a16="http://schemas.microsoft.com/office/drawing/2014/main" val="10004"/>
                  </a:ext>
                </a:extLst>
              </a:tr>
              <a:tr h="370881">
                <a:tc>
                  <a:txBody>
                    <a:bodyPr/>
                    <a:lstStyle/>
                    <a:p>
                      <a:r>
                        <a:rPr lang="zh-CN" altLang="en-US" sz="1800" dirty="0"/>
                        <a:t>目标函数</a:t>
                      </a:r>
                    </a:p>
                  </a:txBody>
                  <a:tcPr marT="45725" marB="45725"/>
                </a:tc>
                <a:tc>
                  <a:txBody>
                    <a:bodyPr/>
                    <a:lstStyle/>
                    <a:p>
                      <a:r>
                        <a:rPr lang="zh-CN" altLang="en-US" sz="1800" dirty="0"/>
                        <a:t>能量</a:t>
                      </a:r>
                    </a:p>
                  </a:txBody>
                  <a:tcPr marT="45725" marB="45725"/>
                </a:tc>
                <a:extLst>
                  <a:ext uri="{0D108BD9-81ED-4DB2-BD59-A6C34878D82A}">
                    <a16:rowId xmlns:a16="http://schemas.microsoft.com/office/drawing/2014/main" val="10005"/>
                  </a:ext>
                </a:extLst>
              </a:tr>
              <a:tr h="370881">
                <a:tc>
                  <a:txBody>
                    <a:bodyPr/>
                    <a:lstStyle/>
                    <a:p>
                      <a:endParaRPr lang="zh-CN" altLang="en-US" sz="1800"/>
                    </a:p>
                  </a:txBody>
                  <a:tcPr marT="45725" marB="45725"/>
                </a:tc>
                <a:tc>
                  <a:txBody>
                    <a:bodyPr/>
                    <a:lstStyle/>
                    <a:p>
                      <a:endParaRPr lang="zh-CN" altLang="en-US" sz="1800" dirty="0"/>
                    </a:p>
                  </a:txBody>
                  <a:tcPr marT="45725" marB="45725"/>
                </a:tc>
                <a:extLst>
                  <a:ext uri="{0D108BD9-81ED-4DB2-BD59-A6C34878D82A}">
                    <a16:rowId xmlns:a16="http://schemas.microsoft.com/office/drawing/2014/main" val="10006"/>
                  </a:ext>
                </a:extLst>
              </a:tr>
            </a:tbl>
          </a:graphicData>
        </a:graphic>
      </p:graphicFrame>
    </p:spTree>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C1DA2655-E747-458F-9693-97D0018C0B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1C7B72E-E319-4773-AF04-76C3DF262DDD}"/>
              </a:ext>
            </a:extLst>
          </p:cNvPr>
          <p:cNvSpPr>
            <a:spLocks noGrp="1"/>
          </p:cNvSpPr>
          <p:nvPr>
            <p:ph idx="1"/>
          </p:nvPr>
        </p:nvSpPr>
        <p:spPr/>
        <p:txBody>
          <a:bodyPr/>
          <a:lstStyle/>
          <a:p>
            <a:pPr>
              <a:defRPr/>
            </a:pPr>
            <a:r>
              <a:rPr lang="zh-CN" altLang="en-US" sz="2400" b="1" dirty="0">
                <a:latin typeface="Times New Roman" pitchFamily="18" charset="0"/>
                <a:ea typeface="黑体" pitchFamily="2" charset="-122"/>
              </a:rPr>
              <a:t>基本步骤</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给定初温</a:t>
            </a:r>
            <a:r>
              <a:rPr lang="en-US" altLang="zh-CN" sz="2000" b="1" i="1" dirty="0">
                <a:solidFill>
                  <a:schemeClr val="folHlink"/>
                </a:solidFill>
                <a:latin typeface="Times New Roman" pitchFamily="18" charset="0"/>
                <a:ea typeface="楷体_GB2312" pitchFamily="49" charset="-122"/>
              </a:rPr>
              <a:t>t</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t</a:t>
            </a:r>
            <a:r>
              <a:rPr lang="en-US" altLang="zh-CN" sz="2000" b="1" baseline="-25000" dirty="0">
                <a:solidFill>
                  <a:schemeClr val="folHlink"/>
                </a:solidFill>
                <a:latin typeface="Times New Roman" pitchFamily="18" charset="0"/>
                <a:ea typeface="楷体_GB2312" pitchFamily="49" charset="-122"/>
              </a:rPr>
              <a:t>0</a:t>
            </a:r>
            <a:r>
              <a:rPr lang="zh-CN" altLang="en-US" sz="2000" b="1" dirty="0">
                <a:solidFill>
                  <a:schemeClr val="folHlink"/>
                </a:solidFill>
                <a:latin typeface="Times New Roman" pitchFamily="18" charset="0"/>
                <a:ea typeface="楷体_GB2312" pitchFamily="49" charset="-122"/>
              </a:rPr>
              <a:t>，随机产生初始状态</a:t>
            </a:r>
            <a:r>
              <a:rPr lang="en-US" altLang="zh-CN" sz="2000" b="1" i="1" dirty="0">
                <a:solidFill>
                  <a:schemeClr val="folHlink"/>
                </a:solidFill>
                <a:latin typeface="Times New Roman" pitchFamily="18" charset="0"/>
                <a:ea typeface="楷体_GB2312" pitchFamily="49" charset="-122"/>
              </a:rPr>
              <a:t>s</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s</a:t>
            </a:r>
            <a:r>
              <a:rPr lang="en-US" altLang="zh-CN" sz="2000" b="1" baseline="-25000" dirty="0">
                <a:solidFill>
                  <a:schemeClr val="folHlink"/>
                </a:solidFill>
                <a:latin typeface="Times New Roman" pitchFamily="18" charset="0"/>
                <a:ea typeface="楷体_GB2312" pitchFamily="49" charset="-122"/>
              </a:rPr>
              <a:t>0</a:t>
            </a:r>
            <a:r>
              <a:rPr lang="zh-CN" altLang="en-US" sz="2000" b="1" dirty="0">
                <a:solidFill>
                  <a:schemeClr val="folHlink"/>
                </a:solidFill>
                <a:latin typeface="Times New Roman" pitchFamily="18" charset="0"/>
                <a:ea typeface="楷体_GB2312" pitchFamily="49" charset="-122"/>
              </a:rPr>
              <a:t>，令</a:t>
            </a:r>
            <a:r>
              <a:rPr lang="en-US" altLang="zh-CN" sz="2000" b="1" i="1" dirty="0">
                <a:solidFill>
                  <a:schemeClr val="folHlink"/>
                </a:solidFill>
                <a:latin typeface="Times New Roman" pitchFamily="18" charset="0"/>
                <a:ea typeface="楷体_GB2312" pitchFamily="49" charset="-122"/>
              </a:rPr>
              <a:t>k</a:t>
            </a:r>
            <a:r>
              <a:rPr lang="en-US" altLang="zh-CN" sz="2000" b="1" dirty="0">
                <a:solidFill>
                  <a:schemeClr val="folHlink"/>
                </a:solidFill>
                <a:latin typeface="Times New Roman" pitchFamily="18" charset="0"/>
                <a:ea typeface="楷体_GB2312" pitchFamily="49" charset="-122"/>
              </a:rPr>
              <a:t>=0</a:t>
            </a:r>
            <a:r>
              <a:rPr lang="zh-CN" altLang="en-US" sz="2000" b="1" dirty="0">
                <a:solidFill>
                  <a:schemeClr val="folHlink"/>
                </a:solidFill>
                <a:latin typeface="Times New Roman" pitchFamily="18" charset="0"/>
                <a:ea typeface="楷体_GB2312" pitchFamily="49" charset="-122"/>
              </a:rPr>
              <a:t>；</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     </a:t>
            </a:r>
            <a:r>
              <a:rPr lang="en-US" altLang="zh-CN" sz="2000" b="1" dirty="0">
                <a:solidFill>
                  <a:schemeClr val="folHlink"/>
                </a:solidFill>
                <a:latin typeface="Times New Roman" pitchFamily="18" charset="0"/>
                <a:ea typeface="楷体_GB2312" pitchFamily="49" charset="-122"/>
              </a:rPr>
              <a:t>Repeat</a:t>
            </a:r>
          </a:p>
          <a:p>
            <a:pPr marL="444500" indent="-444500">
              <a:lnSpc>
                <a:spcPct val="120000"/>
              </a:lnSpc>
              <a:spcBef>
                <a:spcPct val="10000"/>
              </a:spcBef>
              <a:buClr>
                <a:schemeClr val="folHlink"/>
              </a:buClr>
              <a:buSzPct val="90000"/>
              <a:buNone/>
              <a:defRPr/>
            </a:pPr>
            <a:r>
              <a:rPr lang="en-US" altLang="zh-CN" sz="2000" b="1" dirty="0">
                <a:solidFill>
                  <a:schemeClr val="folHlink"/>
                </a:solidFill>
                <a:latin typeface="Times New Roman" pitchFamily="18" charset="0"/>
                <a:ea typeface="楷体_GB2312" pitchFamily="49" charset="-122"/>
              </a:rPr>
              <a:t>          Repeat</a:t>
            </a:r>
          </a:p>
          <a:p>
            <a:pPr marL="444500" indent="-444500">
              <a:lnSpc>
                <a:spcPct val="120000"/>
              </a:lnSpc>
              <a:spcBef>
                <a:spcPct val="10000"/>
              </a:spcBef>
              <a:buClr>
                <a:schemeClr val="folHlink"/>
              </a:buClr>
              <a:buSzPct val="90000"/>
              <a:buNone/>
              <a:defRPr/>
            </a:pPr>
            <a:r>
              <a:rPr lang="en-US" altLang="zh-CN" sz="2000" b="1" dirty="0">
                <a:solidFill>
                  <a:schemeClr val="folHlink"/>
                </a:solidFill>
                <a:latin typeface="Times New Roman" pitchFamily="18" charset="0"/>
                <a:ea typeface="楷体_GB2312" pitchFamily="49" charset="-122"/>
              </a:rPr>
              <a:t>               </a:t>
            </a:r>
            <a:r>
              <a:rPr lang="zh-CN" altLang="en-US" sz="2000" b="1" dirty="0">
                <a:solidFill>
                  <a:schemeClr val="folHlink"/>
                </a:solidFill>
                <a:latin typeface="Times New Roman" pitchFamily="18" charset="0"/>
                <a:ea typeface="楷体_GB2312" pitchFamily="49" charset="-122"/>
              </a:rPr>
              <a:t>产生新状态</a:t>
            </a:r>
            <a:r>
              <a:rPr lang="en-US" altLang="zh-CN" sz="2000" b="1" i="1" dirty="0" err="1">
                <a:solidFill>
                  <a:schemeClr val="folHlink"/>
                </a:solidFill>
                <a:latin typeface="Times New Roman" pitchFamily="18" charset="0"/>
                <a:ea typeface="楷体_GB2312" pitchFamily="49" charset="-122"/>
              </a:rPr>
              <a:t>s</a:t>
            </a:r>
            <a:r>
              <a:rPr lang="en-US" altLang="zh-CN" sz="2000" b="1" i="1" baseline="-25000" dirty="0" err="1">
                <a:solidFill>
                  <a:schemeClr val="folHlink"/>
                </a:solidFill>
                <a:latin typeface="Times New Roman" pitchFamily="18" charset="0"/>
                <a:ea typeface="楷体_GB2312" pitchFamily="49" charset="-122"/>
              </a:rPr>
              <a:t>j</a:t>
            </a:r>
            <a:r>
              <a:rPr lang="en-US" altLang="zh-CN" sz="2000" b="1" dirty="0">
                <a:solidFill>
                  <a:schemeClr val="folHlink"/>
                </a:solidFill>
                <a:latin typeface="Times New Roman" pitchFamily="18" charset="0"/>
                <a:ea typeface="楷体_GB2312" pitchFamily="49" charset="-122"/>
              </a:rPr>
              <a:t>=</a:t>
            </a:r>
            <a:r>
              <a:rPr lang="en-US" altLang="zh-CN" sz="2000" b="1" dirty="0" err="1">
                <a:solidFill>
                  <a:schemeClr val="folHlink"/>
                </a:solidFill>
                <a:latin typeface="Times New Roman" pitchFamily="18" charset="0"/>
                <a:ea typeface="楷体_GB2312" pitchFamily="49" charset="-122"/>
              </a:rPr>
              <a:t>Genete</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s</a:t>
            </a:r>
            <a:r>
              <a:rPr lang="en-US" altLang="zh-CN" sz="2000" b="1" dirty="0">
                <a:solidFill>
                  <a:schemeClr val="folHlink"/>
                </a:solidFill>
                <a:latin typeface="Times New Roman" pitchFamily="18" charset="0"/>
                <a:ea typeface="楷体_GB2312" pitchFamily="49" charset="-122"/>
              </a:rPr>
              <a:t>)</a:t>
            </a:r>
            <a:r>
              <a:rPr lang="zh-CN" altLang="en-US" sz="2000" b="1" dirty="0">
                <a:solidFill>
                  <a:schemeClr val="folHlink"/>
                </a:solidFill>
                <a:latin typeface="Times New Roman" pitchFamily="18" charset="0"/>
                <a:ea typeface="楷体_GB2312" pitchFamily="49" charset="-122"/>
              </a:rPr>
              <a:t>；</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               </a:t>
            </a:r>
            <a:r>
              <a:rPr lang="en-US" altLang="zh-CN" sz="2000" b="1" dirty="0">
                <a:solidFill>
                  <a:schemeClr val="folHlink"/>
                </a:solidFill>
                <a:latin typeface="Times New Roman" pitchFamily="18" charset="0"/>
                <a:ea typeface="楷体_GB2312" pitchFamily="49" charset="-122"/>
              </a:rPr>
              <a:t>if min{1,exp[-(</a:t>
            </a:r>
            <a:r>
              <a:rPr lang="en-US" altLang="zh-CN" sz="2000" b="1" i="1" dirty="0">
                <a:solidFill>
                  <a:schemeClr val="folHlink"/>
                </a:solidFill>
                <a:latin typeface="Times New Roman" pitchFamily="18" charset="0"/>
                <a:ea typeface="楷体_GB2312" pitchFamily="49" charset="-122"/>
              </a:rPr>
              <a:t>C</a:t>
            </a:r>
            <a:r>
              <a:rPr lang="en-US" altLang="zh-CN" sz="2000" b="1" dirty="0">
                <a:solidFill>
                  <a:schemeClr val="folHlink"/>
                </a:solidFill>
                <a:latin typeface="Times New Roman" pitchFamily="18" charset="0"/>
                <a:ea typeface="楷体_GB2312" pitchFamily="49" charset="-122"/>
              </a:rPr>
              <a:t>(</a:t>
            </a:r>
            <a:r>
              <a:rPr lang="en-US" altLang="zh-CN" sz="2000" b="1" i="1" dirty="0" err="1">
                <a:solidFill>
                  <a:schemeClr val="folHlink"/>
                </a:solidFill>
                <a:latin typeface="Times New Roman" pitchFamily="18" charset="0"/>
                <a:ea typeface="楷体_GB2312" pitchFamily="49" charset="-122"/>
              </a:rPr>
              <a:t>s</a:t>
            </a:r>
            <a:r>
              <a:rPr lang="en-US" altLang="zh-CN" sz="2000" b="1" i="1" baseline="-25000" dirty="0" err="1">
                <a:solidFill>
                  <a:schemeClr val="folHlink"/>
                </a:solidFill>
                <a:latin typeface="Times New Roman" pitchFamily="18" charset="0"/>
                <a:ea typeface="楷体_GB2312" pitchFamily="49" charset="-122"/>
              </a:rPr>
              <a:t>j</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C</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s</a:t>
            </a:r>
            <a:r>
              <a:rPr lang="en-US" altLang="zh-CN" sz="2000" b="1" dirty="0">
                <a:solidFill>
                  <a:schemeClr val="folHlink"/>
                </a:solidFill>
                <a:latin typeface="Times New Roman" pitchFamily="18" charset="0"/>
                <a:ea typeface="楷体_GB2312" pitchFamily="49" charset="-122"/>
              </a:rPr>
              <a:t>))/</a:t>
            </a:r>
            <a:r>
              <a:rPr lang="en-US" altLang="zh-CN" sz="2000" b="1" i="1" dirty="0" err="1">
                <a:solidFill>
                  <a:schemeClr val="folHlink"/>
                </a:solidFill>
                <a:latin typeface="Times New Roman" pitchFamily="18" charset="0"/>
                <a:ea typeface="楷体_GB2312" pitchFamily="49" charset="-122"/>
              </a:rPr>
              <a:t>t</a:t>
            </a:r>
            <a:r>
              <a:rPr lang="en-US" altLang="zh-CN" sz="2000" b="1" i="1" baseline="-25000" dirty="0" err="1">
                <a:solidFill>
                  <a:schemeClr val="folHlink"/>
                </a:solidFill>
                <a:latin typeface="Times New Roman" pitchFamily="18" charset="0"/>
                <a:ea typeface="楷体_GB2312" pitchFamily="49" charset="-122"/>
              </a:rPr>
              <a:t>k</a:t>
            </a:r>
            <a:r>
              <a:rPr lang="en-US" altLang="zh-CN" sz="2000" b="1" dirty="0">
                <a:solidFill>
                  <a:schemeClr val="folHlink"/>
                </a:solidFill>
                <a:latin typeface="Times New Roman" pitchFamily="18" charset="0"/>
                <a:ea typeface="楷体_GB2312" pitchFamily="49" charset="-122"/>
              </a:rPr>
              <a:t>]}&gt;=</a:t>
            </a:r>
            <a:r>
              <a:rPr lang="en-US" altLang="zh-CN" sz="2000" b="1" dirty="0" err="1">
                <a:solidFill>
                  <a:schemeClr val="folHlink"/>
                </a:solidFill>
                <a:latin typeface="Times New Roman" pitchFamily="18" charset="0"/>
                <a:ea typeface="楷体_GB2312" pitchFamily="49" charset="-122"/>
              </a:rPr>
              <a:t>randrom</a:t>
            </a:r>
            <a:r>
              <a:rPr lang="en-US" altLang="zh-CN" sz="2000" b="1" dirty="0">
                <a:solidFill>
                  <a:schemeClr val="folHlink"/>
                </a:solidFill>
                <a:latin typeface="Times New Roman" pitchFamily="18" charset="0"/>
                <a:ea typeface="楷体_GB2312" pitchFamily="49" charset="-122"/>
              </a:rPr>
              <a:t>[0,1]    </a:t>
            </a:r>
            <a:r>
              <a:rPr lang="en-US" altLang="zh-CN" sz="2000" b="1" i="1" dirty="0">
                <a:solidFill>
                  <a:schemeClr val="folHlink"/>
                </a:solidFill>
                <a:latin typeface="Times New Roman" pitchFamily="18" charset="0"/>
                <a:ea typeface="楷体_GB2312" pitchFamily="49" charset="-122"/>
              </a:rPr>
              <a:t>s</a:t>
            </a:r>
            <a:r>
              <a:rPr lang="en-US" altLang="zh-CN" sz="2000" b="1" dirty="0">
                <a:solidFill>
                  <a:schemeClr val="folHlink"/>
                </a:solidFill>
                <a:latin typeface="Times New Roman" pitchFamily="18" charset="0"/>
                <a:ea typeface="楷体_GB2312" pitchFamily="49" charset="-122"/>
              </a:rPr>
              <a:t>=</a:t>
            </a:r>
            <a:r>
              <a:rPr lang="en-US" altLang="zh-CN" sz="2000" b="1" i="1" dirty="0" err="1">
                <a:solidFill>
                  <a:schemeClr val="folHlink"/>
                </a:solidFill>
                <a:latin typeface="Times New Roman" pitchFamily="18" charset="0"/>
                <a:ea typeface="楷体_GB2312" pitchFamily="49" charset="-122"/>
              </a:rPr>
              <a:t>s</a:t>
            </a:r>
            <a:r>
              <a:rPr lang="en-US" altLang="zh-CN" sz="2000" b="1" i="1" baseline="-25000" dirty="0" err="1">
                <a:solidFill>
                  <a:schemeClr val="folHlink"/>
                </a:solidFill>
                <a:latin typeface="Times New Roman" pitchFamily="18" charset="0"/>
                <a:ea typeface="楷体_GB2312" pitchFamily="49" charset="-122"/>
              </a:rPr>
              <a:t>j</a:t>
            </a:r>
            <a:r>
              <a:rPr lang="en-US" altLang="zh-CN" sz="2000" b="1" dirty="0">
                <a:solidFill>
                  <a:schemeClr val="folHlink"/>
                </a:solidFill>
                <a:latin typeface="Times New Roman" pitchFamily="18" charset="0"/>
                <a:ea typeface="楷体_GB2312" pitchFamily="49" charset="-122"/>
              </a:rPr>
              <a:t>;</a:t>
            </a:r>
          </a:p>
          <a:p>
            <a:pPr marL="444500" indent="-444500">
              <a:lnSpc>
                <a:spcPct val="120000"/>
              </a:lnSpc>
              <a:spcBef>
                <a:spcPct val="10000"/>
              </a:spcBef>
              <a:buClr>
                <a:schemeClr val="folHlink"/>
              </a:buClr>
              <a:buSzPct val="90000"/>
              <a:buNone/>
              <a:defRPr/>
            </a:pPr>
            <a:r>
              <a:rPr lang="en-US" altLang="zh-CN" sz="2000" b="1" dirty="0">
                <a:solidFill>
                  <a:schemeClr val="folHlink"/>
                </a:solidFill>
                <a:latin typeface="Times New Roman" pitchFamily="18" charset="0"/>
                <a:ea typeface="楷体_GB2312" pitchFamily="49" charset="-122"/>
              </a:rPr>
              <a:t>          Until </a:t>
            </a:r>
            <a:r>
              <a:rPr lang="zh-CN" altLang="en-US" sz="2000" b="1" dirty="0">
                <a:solidFill>
                  <a:schemeClr val="folHlink"/>
                </a:solidFill>
                <a:latin typeface="Times New Roman" pitchFamily="18" charset="0"/>
                <a:ea typeface="楷体_GB2312" pitchFamily="49" charset="-122"/>
              </a:rPr>
              <a:t>抽样稳定准则满足；</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          退温</a:t>
            </a:r>
            <a:r>
              <a:rPr lang="en-US" altLang="zh-CN" sz="2000" b="1" i="1" dirty="0">
                <a:solidFill>
                  <a:schemeClr val="folHlink"/>
                </a:solidFill>
                <a:latin typeface="Times New Roman" pitchFamily="18" charset="0"/>
                <a:ea typeface="楷体_GB2312" pitchFamily="49" charset="-122"/>
              </a:rPr>
              <a:t>t</a:t>
            </a:r>
            <a:r>
              <a:rPr lang="en-US" altLang="zh-CN" sz="2000" b="1" i="1" baseline="-25000" dirty="0">
                <a:solidFill>
                  <a:schemeClr val="folHlink"/>
                </a:solidFill>
                <a:latin typeface="Times New Roman" pitchFamily="18" charset="0"/>
                <a:ea typeface="楷体_GB2312" pitchFamily="49" charset="-122"/>
              </a:rPr>
              <a:t>k</a:t>
            </a:r>
            <a:r>
              <a:rPr lang="en-US" altLang="zh-CN" sz="2000" b="1" baseline="-25000" dirty="0">
                <a:solidFill>
                  <a:schemeClr val="folHlink"/>
                </a:solidFill>
                <a:latin typeface="Times New Roman" pitchFamily="18" charset="0"/>
                <a:ea typeface="楷体_GB2312" pitchFamily="49" charset="-122"/>
              </a:rPr>
              <a:t>+1</a:t>
            </a:r>
            <a:r>
              <a:rPr lang="en-US" altLang="zh-CN" sz="2000" b="1" dirty="0">
                <a:solidFill>
                  <a:schemeClr val="folHlink"/>
                </a:solidFill>
                <a:latin typeface="Times New Roman" pitchFamily="18" charset="0"/>
                <a:ea typeface="楷体_GB2312" pitchFamily="49" charset="-122"/>
              </a:rPr>
              <a:t>=update(</a:t>
            </a:r>
            <a:r>
              <a:rPr lang="en-US" altLang="zh-CN" sz="2000" b="1" i="1" dirty="0" err="1">
                <a:solidFill>
                  <a:schemeClr val="folHlink"/>
                </a:solidFill>
                <a:latin typeface="Times New Roman" pitchFamily="18" charset="0"/>
                <a:ea typeface="楷体_GB2312" pitchFamily="49" charset="-122"/>
              </a:rPr>
              <a:t>t</a:t>
            </a:r>
            <a:r>
              <a:rPr lang="en-US" altLang="zh-CN" sz="2000" b="1" i="1" baseline="-25000" dirty="0" err="1">
                <a:solidFill>
                  <a:schemeClr val="folHlink"/>
                </a:solidFill>
                <a:latin typeface="Times New Roman" pitchFamily="18" charset="0"/>
                <a:ea typeface="楷体_GB2312" pitchFamily="49" charset="-122"/>
              </a:rPr>
              <a:t>k</a:t>
            </a:r>
            <a:r>
              <a:rPr lang="en-US" altLang="zh-CN" sz="2000" b="1" dirty="0">
                <a:solidFill>
                  <a:schemeClr val="folHlink"/>
                </a:solidFill>
                <a:latin typeface="Times New Roman" pitchFamily="18" charset="0"/>
                <a:ea typeface="楷体_GB2312" pitchFamily="49" charset="-122"/>
              </a:rPr>
              <a:t>)</a:t>
            </a:r>
            <a:r>
              <a:rPr lang="zh-CN" altLang="en-US" sz="2000" b="1" dirty="0">
                <a:solidFill>
                  <a:schemeClr val="folHlink"/>
                </a:solidFill>
                <a:latin typeface="Times New Roman" pitchFamily="18" charset="0"/>
                <a:ea typeface="楷体_GB2312" pitchFamily="49" charset="-122"/>
              </a:rPr>
              <a:t>并令</a:t>
            </a:r>
            <a:r>
              <a:rPr lang="en-US" altLang="zh-CN" sz="2000" b="1" i="1" dirty="0">
                <a:solidFill>
                  <a:schemeClr val="folHlink"/>
                </a:solidFill>
                <a:latin typeface="Times New Roman" pitchFamily="18" charset="0"/>
                <a:ea typeface="楷体_GB2312" pitchFamily="49" charset="-122"/>
              </a:rPr>
              <a:t>k</a:t>
            </a:r>
            <a:r>
              <a:rPr lang="en-US" altLang="zh-CN" sz="2000" b="1" dirty="0">
                <a:solidFill>
                  <a:schemeClr val="folHlink"/>
                </a:solidFill>
                <a:latin typeface="Times New Roman" pitchFamily="18" charset="0"/>
                <a:ea typeface="楷体_GB2312" pitchFamily="49" charset="-122"/>
              </a:rPr>
              <a:t>=</a:t>
            </a:r>
            <a:r>
              <a:rPr lang="en-US" altLang="zh-CN" sz="2000" b="1" i="1" dirty="0">
                <a:solidFill>
                  <a:schemeClr val="folHlink"/>
                </a:solidFill>
                <a:latin typeface="Times New Roman" pitchFamily="18" charset="0"/>
                <a:ea typeface="楷体_GB2312" pitchFamily="49" charset="-122"/>
              </a:rPr>
              <a:t>k</a:t>
            </a:r>
            <a:r>
              <a:rPr lang="en-US" altLang="zh-CN" sz="2000" b="1" dirty="0">
                <a:solidFill>
                  <a:schemeClr val="folHlink"/>
                </a:solidFill>
                <a:latin typeface="Times New Roman" pitchFamily="18" charset="0"/>
                <a:ea typeface="楷体_GB2312" pitchFamily="49" charset="-122"/>
              </a:rPr>
              <a:t>+1</a:t>
            </a:r>
            <a:r>
              <a:rPr lang="zh-CN" altLang="en-US" sz="2000" b="1" dirty="0">
                <a:solidFill>
                  <a:schemeClr val="folHlink"/>
                </a:solidFill>
                <a:latin typeface="Times New Roman" pitchFamily="18" charset="0"/>
                <a:ea typeface="楷体_GB2312" pitchFamily="49" charset="-122"/>
              </a:rPr>
              <a:t>；</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     </a:t>
            </a:r>
            <a:r>
              <a:rPr lang="en-US" altLang="zh-CN" sz="2000" b="1" dirty="0">
                <a:solidFill>
                  <a:schemeClr val="folHlink"/>
                </a:solidFill>
                <a:latin typeface="Times New Roman" pitchFamily="18" charset="0"/>
                <a:ea typeface="楷体_GB2312" pitchFamily="49" charset="-122"/>
              </a:rPr>
              <a:t>Until </a:t>
            </a:r>
            <a:r>
              <a:rPr lang="zh-CN" altLang="en-US" sz="2000" b="1" dirty="0">
                <a:solidFill>
                  <a:schemeClr val="folHlink"/>
                </a:solidFill>
                <a:latin typeface="Times New Roman" pitchFamily="18" charset="0"/>
                <a:ea typeface="楷体_GB2312" pitchFamily="49" charset="-122"/>
              </a:rPr>
              <a:t>算法终止准则满足； </a:t>
            </a:r>
          </a:p>
          <a:p>
            <a:pPr marL="444500" indent="-444500">
              <a:lnSpc>
                <a:spcPct val="120000"/>
              </a:lnSpc>
              <a:spcBef>
                <a:spcPct val="10000"/>
              </a:spcBef>
              <a:buClr>
                <a:schemeClr val="folHlink"/>
              </a:buClr>
              <a:buSzPct val="90000"/>
              <a:buNone/>
              <a:defRPr/>
            </a:pPr>
            <a:r>
              <a:rPr lang="zh-CN" altLang="en-US" sz="2000" b="1" dirty="0">
                <a:solidFill>
                  <a:schemeClr val="folHlink"/>
                </a:solidFill>
                <a:latin typeface="Times New Roman" pitchFamily="18" charset="0"/>
                <a:ea typeface="楷体_GB2312" pitchFamily="49" charset="-122"/>
              </a:rPr>
              <a:t>     输出算法搜索结果。</a:t>
            </a:r>
          </a:p>
          <a:p>
            <a:pPr>
              <a:defRPr/>
            </a:pPr>
            <a:endParaRPr lang="zh-CN" altLang="en-US" dirty="0"/>
          </a:p>
        </p:txBody>
      </p:sp>
    </p:spTree>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B1194E81-5931-4ADA-ABCE-D8C62DD49252}"/>
              </a:ext>
            </a:extLst>
          </p:cNvPr>
          <p:cNvSpPr>
            <a:spLocks noGrp="1"/>
          </p:cNvSpPr>
          <p:nvPr>
            <p:ph type="title"/>
          </p:nvPr>
        </p:nvSpPr>
        <p:spPr/>
        <p:txBody>
          <a:bodyPr/>
          <a:lstStyle/>
          <a:p>
            <a:endParaRPr lang="zh-CN" altLang="en-US"/>
          </a:p>
        </p:txBody>
      </p:sp>
      <p:sp>
        <p:nvSpPr>
          <p:cNvPr id="18435" name="内容占位符 2">
            <a:extLst>
              <a:ext uri="{FF2B5EF4-FFF2-40B4-BE49-F238E27FC236}">
                <a16:creationId xmlns:a16="http://schemas.microsoft.com/office/drawing/2014/main" id="{3FEA9A86-FEE2-443B-B958-429925AFB077}"/>
              </a:ext>
            </a:extLst>
          </p:cNvPr>
          <p:cNvSpPr>
            <a:spLocks noGrp="1"/>
          </p:cNvSpPr>
          <p:nvPr>
            <p:ph idx="1"/>
          </p:nvPr>
        </p:nvSpPr>
        <p:spPr/>
        <p:txBody>
          <a:bodyPr/>
          <a:lstStyle/>
          <a:p>
            <a:r>
              <a:rPr lang="zh-CN" altLang="en-US" sz="3200" b="1"/>
              <a:t>算法程序核心内容</a:t>
            </a:r>
            <a:endParaRPr lang="en-US" altLang="zh-CN" sz="3200" b="1"/>
          </a:p>
          <a:p>
            <a:pPr>
              <a:buFont typeface="Wingdings" panose="05000000000000000000" pitchFamily="2" charset="2"/>
              <a:buNone/>
            </a:pPr>
            <a:r>
              <a:rPr lang="zh-CN" altLang="en-US"/>
              <a:t> 三个函数</a:t>
            </a:r>
            <a:endParaRPr lang="en-US" altLang="zh-CN"/>
          </a:p>
          <a:p>
            <a:pPr>
              <a:buFont typeface="Wingdings" panose="05000000000000000000" pitchFamily="2" charset="2"/>
              <a:buNone/>
            </a:pPr>
            <a:r>
              <a:rPr lang="zh-CN" altLang="en-US" b="1">
                <a:solidFill>
                  <a:schemeClr val="folHlink"/>
                </a:solidFill>
                <a:latin typeface="Times New Roman" panose="02020603050405020304" pitchFamily="18" charset="0"/>
                <a:ea typeface="楷体_GB2312" pitchFamily="49" charset="-122"/>
              </a:rPr>
              <a:t>新状态</a:t>
            </a:r>
            <a:r>
              <a:rPr lang="en-US" altLang="zh-CN" b="1" i="1">
                <a:solidFill>
                  <a:schemeClr val="folHlink"/>
                </a:solidFill>
                <a:latin typeface="Times New Roman" panose="02020603050405020304" pitchFamily="18" charset="0"/>
                <a:ea typeface="楷体_GB2312" pitchFamily="49" charset="-122"/>
              </a:rPr>
              <a:t>s</a:t>
            </a:r>
            <a:r>
              <a:rPr lang="en-US" altLang="zh-CN" b="1" i="1" baseline="-25000">
                <a:solidFill>
                  <a:schemeClr val="folHlink"/>
                </a:solidFill>
                <a:latin typeface="Times New Roman" panose="02020603050405020304" pitchFamily="18" charset="0"/>
                <a:ea typeface="楷体_GB2312" pitchFamily="49" charset="-122"/>
              </a:rPr>
              <a:t>j</a:t>
            </a:r>
            <a:r>
              <a:rPr lang="en-US" altLang="zh-CN" b="1">
                <a:solidFill>
                  <a:schemeClr val="folHlink"/>
                </a:solidFill>
                <a:latin typeface="Times New Roman" panose="02020603050405020304" pitchFamily="18" charset="0"/>
                <a:ea typeface="楷体_GB2312" pitchFamily="49" charset="-122"/>
              </a:rPr>
              <a:t>=Genete(</a:t>
            </a:r>
            <a:r>
              <a:rPr lang="en-US" altLang="zh-CN" b="1" i="1">
                <a:solidFill>
                  <a:schemeClr val="folHlink"/>
                </a:solidFill>
                <a:latin typeface="Times New Roman" panose="02020603050405020304" pitchFamily="18" charset="0"/>
                <a:ea typeface="楷体_GB2312" pitchFamily="49" charset="-122"/>
              </a:rPr>
              <a:t>s</a:t>
            </a:r>
            <a:r>
              <a:rPr lang="en-US" altLang="zh-CN" b="1">
                <a:solidFill>
                  <a:schemeClr val="folHlink"/>
                </a:solidFill>
                <a:latin typeface="Times New Roman" panose="02020603050405020304" pitchFamily="18" charset="0"/>
                <a:ea typeface="楷体_GB2312" pitchFamily="49" charset="-122"/>
              </a:rPr>
              <a:t>)</a:t>
            </a:r>
          </a:p>
          <a:p>
            <a:pPr>
              <a:buFont typeface="Wingdings" panose="05000000000000000000" pitchFamily="2" charset="2"/>
              <a:buNone/>
            </a:pPr>
            <a:r>
              <a:rPr lang="en-US" altLang="zh-CN" b="1">
                <a:solidFill>
                  <a:schemeClr val="folHlink"/>
                </a:solidFill>
                <a:latin typeface="Times New Roman" panose="02020603050405020304" pitchFamily="18" charset="0"/>
                <a:ea typeface="楷体_GB2312" pitchFamily="49" charset="-122"/>
              </a:rPr>
              <a:t>if min{1,exp[-(</a:t>
            </a:r>
            <a:r>
              <a:rPr lang="en-US" altLang="zh-CN" b="1" i="1">
                <a:solidFill>
                  <a:schemeClr val="folHlink"/>
                </a:solidFill>
                <a:latin typeface="Times New Roman" panose="02020603050405020304" pitchFamily="18" charset="0"/>
                <a:ea typeface="楷体_GB2312" pitchFamily="49" charset="-122"/>
              </a:rPr>
              <a:t>C</a:t>
            </a:r>
            <a:r>
              <a:rPr lang="en-US" altLang="zh-CN" b="1">
                <a:solidFill>
                  <a:schemeClr val="folHlink"/>
                </a:solidFill>
                <a:latin typeface="Times New Roman" panose="02020603050405020304" pitchFamily="18" charset="0"/>
                <a:ea typeface="楷体_GB2312" pitchFamily="49" charset="-122"/>
              </a:rPr>
              <a:t>(</a:t>
            </a:r>
            <a:r>
              <a:rPr lang="en-US" altLang="zh-CN" b="1" i="1">
                <a:solidFill>
                  <a:schemeClr val="folHlink"/>
                </a:solidFill>
                <a:latin typeface="Times New Roman" panose="02020603050405020304" pitchFamily="18" charset="0"/>
                <a:ea typeface="楷体_GB2312" pitchFamily="49" charset="-122"/>
              </a:rPr>
              <a:t>s</a:t>
            </a:r>
            <a:r>
              <a:rPr lang="en-US" altLang="zh-CN" b="1" i="1" baseline="-25000">
                <a:solidFill>
                  <a:schemeClr val="folHlink"/>
                </a:solidFill>
                <a:latin typeface="Times New Roman" panose="02020603050405020304" pitchFamily="18" charset="0"/>
                <a:ea typeface="楷体_GB2312" pitchFamily="49" charset="-122"/>
              </a:rPr>
              <a:t>j</a:t>
            </a:r>
            <a:r>
              <a:rPr lang="en-US" altLang="zh-CN" b="1">
                <a:solidFill>
                  <a:schemeClr val="folHlink"/>
                </a:solidFill>
                <a:latin typeface="Times New Roman" panose="02020603050405020304" pitchFamily="18" charset="0"/>
                <a:ea typeface="楷体_GB2312" pitchFamily="49" charset="-122"/>
              </a:rPr>
              <a:t>)-</a:t>
            </a:r>
            <a:r>
              <a:rPr lang="en-US" altLang="zh-CN" b="1" i="1">
                <a:solidFill>
                  <a:schemeClr val="folHlink"/>
                </a:solidFill>
                <a:latin typeface="Times New Roman" panose="02020603050405020304" pitchFamily="18" charset="0"/>
                <a:ea typeface="楷体_GB2312" pitchFamily="49" charset="-122"/>
              </a:rPr>
              <a:t>C</a:t>
            </a:r>
            <a:r>
              <a:rPr lang="en-US" altLang="zh-CN" b="1">
                <a:solidFill>
                  <a:schemeClr val="folHlink"/>
                </a:solidFill>
                <a:latin typeface="Times New Roman" panose="02020603050405020304" pitchFamily="18" charset="0"/>
                <a:ea typeface="楷体_GB2312" pitchFamily="49" charset="-122"/>
              </a:rPr>
              <a:t>(</a:t>
            </a:r>
            <a:r>
              <a:rPr lang="en-US" altLang="zh-CN" b="1" i="1">
                <a:solidFill>
                  <a:schemeClr val="folHlink"/>
                </a:solidFill>
                <a:latin typeface="Times New Roman" panose="02020603050405020304" pitchFamily="18" charset="0"/>
                <a:ea typeface="楷体_GB2312" pitchFamily="49" charset="-122"/>
              </a:rPr>
              <a:t>s</a:t>
            </a:r>
            <a:r>
              <a:rPr lang="en-US" altLang="zh-CN" b="1">
                <a:solidFill>
                  <a:schemeClr val="folHlink"/>
                </a:solidFill>
                <a:latin typeface="Times New Roman" panose="02020603050405020304" pitchFamily="18" charset="0"/>
                <a:ea typeface="楷体_GB2312" pitchFamily="49" charset="-122"/>
              </a:rPr>
              <a:t>))/</a:t>
            </a:r>
            <a:r>
              <a:rPr lang="en-US" altLang="zh-CN" b="1" i="1">
                <a:solidFill>
                  <a:schemeClr val="folHlink"/>
                </a:solidFill>
                <a:latin typeface="Times New Roman" panose="02020603050405020304" pitchFamily="18" charset="0"/>
                <a:ea typeface="楷体_GB2312" pitchFamily="49" charset="-122"/>
              </a:rPr>
              <a:t>t</a:t>
            </a:r>
            <a:r>
              <a:rPr lang="en-US" altLang="zh-CN" b="1" i="1" baseline="-25000">
                <a:solidFill>
                  <a:schemeClr val="folHlink"/>
                </a:solidFill>
                <a:latin typeface="Times New Roman" panose="02020603050405020304" pitchFamily="18" charset="0"/>
                <a:ea typeface="楷体_GB2312" pitchFamily="49" charset="-122"/>
              </a:rPr>
              <a:t>k</a:t>
            </a:r>
            <a:r>
              <a:rPr lang="en-US" altLang="zh-CN" b="1">
                <a:solidFill>
                  <a:schemeClr val="folHlink"/>
                </a:solidFill>
                <a:latin typeface="Times New Roman" panose="02020603050405020304" pitchFamily="18" charset="0"/>
                <a:ea typeface="楷体_GB2312" pitchFamily="49" charset="-122"/>
              </a:rPr>
              <a:t>]}&gt;=randrom[0,1]    </a:t>
            </a:r>
            <a:r>
              <a:rPr lang="en-US" altLang="zh-CN" b="1" i="1">
                <a:solidFill>
                  <a:schemeClr val="folHlink"/>
                </a:solidFill>
                <a:latin typeface="Times New Roman" panose="02020603050405020304" pitchFamily="18" charset="0"/>
                <a:ea typeface="楷体_GB2312" pitchFamily="49" charset="-122"/>
              </a:rPr>
              <a:t>s</a:t>
            </a:r>
            <a:r>
              <a:rPr lang="en-US" altLang="zh-CN" b="1">
                <a:solidFill>
                  <a:schemeClr val="folHlink"/>
                </a:solidFill>
                <a:latin typeface="Times New Roman" panose="02020603050405020304" pitchFamily="18" charset="0"/>
                <a:ea typeface="楷体_GB2312" pitchFamily="49" charset="-122"/>
              </a:rPr>
              <a:t>=</a:t>
            </a:r>
            <a:r>
              <a:rPr lang="en-US" altLang="zh-CN" b="1" i="1">
                <a:solidFill>
                  <a:schemeClr val="folHlink"/>
                </a:solidFill>
                <a:latin typeface="Times New Roman" panose="02020603050405020304" pitchFamily="18" charset="0"/>
                <a:ea typeface="楷体_GB2312" pitchFamily="49" charset="-122"/>
              </a:rPr>
              <a:t>s</a:t>
            </a:r>
            <a:r>
              <a:rPr lang="en-US" altLang="zh-CN" b="1" i="1" baseline="-25000">
                <a:solidFill>
                  <a:schemeClr val="folHlink"/>
                </a:solidFill>
                <a:latin typeface="Times New Roman" panose="02020603050405020304" pitchFamily="18" charset="0"/>
                <a:ea typeface="楷体_GB2312" pitchFamily="49" charset="-122"/>
              </a:rPr>
              <a:t>j</a:t>
            </a:r>
            <a:r>
              <a:rPr lang="en-US" altLang="zh-CN" b="1">
                <a:solidFill>
                  <a:schemeClr val="folHlink"/>
                </a:solidFill>
                <a:latin typeface="Times New Roman" panose="02020603050405020304" pitchFamily="18" charset="0"/>
                <a:ea typeface="楷体_GB2312" pitchFamily="49" charset="-122"/>
              </a:rPr>
              <a:t>;</a:t>
            </a:r>
          </a:p>
          <a:p>
            <a:pPr>
              <a:buFont typeface="Wingdings" panose="05000000000000000000" pitchFamily="2" charset="2"/>
              <a:buNone/>
            </a:pPr>
            <a:r>
              <a:rPr lang="en-US" altLang="zh-CN" b="1" i="1">
                <a:solidFill>
                  <a:schemeClr val="folHlink"/>
                </a:solidFill>
                <a:latin typeface="Times New Roman" panose="02020603050405020304" pitchFamily="18" charset="0"/>
                <a:ea typeface="楷体_GB2312" pitchFamily="49" charset="-122"/>
              </a:rPr>
              <a:t>t</a:t>
            </a:r>
            <a:r>
              <a:rPr lang="en-US" altLang="zh-CN" b="1" i="1" baseline="-25000">
                <a:solidFill>
                  <a:schemeClr val="folHlink"/>
                </a:solidFill>
                <a:latin typeface="Times New Roman" panose="02020603050405020304" pitchFamily="18" charset="0"/>
                <a:ea typeface="楷体_GB2312" pitchFamily="49" charset="-122"/>
              </a:rPr>
              <a:t>k</a:t>
            </a:r>
            <a:r>
              <a:rPr lang="en-US" altLang="zh-CN" b="1" baseline="-25000">
                <a:solidFill>
                  <a:schemeClr val="folHlink"/>
                </a:solidFill>
                <a:latin typeface="Times New Roman" panose="02020603050405020304" pitchFamily="18" charset="0"/>
                <a:ea typeface="楷体_GB2312" pitchFamily="49" charset="-122"/>
              </a:rPr>
              <a:t>+1</a:t>
            </a:r>
            <a:r>
              <a:rPr lang="en-US" altLang="zh-CN" b="1">
                <a:solidFill>
                  <a:schemeClr val="folHlink"/>
                </a:solidFill>
                <a:latin typeface="Times New Roman" panose="02020603050405020304" pitchFamily="18" charset="0"/>
                <a:ea typeface="楷体_GB2312" pitchFamily="49" charset="-122"/>
              </a:rPr>
              <a:t>=update(</a:t>
            </a:r>
            <a:r>
              <a:rPr lang="en-US" altLang="zh-CN" b="1" i="1">
                <a:solidFill>
                  <a:schemeClr val="folHlink"/>
                </a:solidFill>
                <a:latin typeface="Times New Roman" panose="02020603050405020304" pitchFamily="18" charset="0"/>
                <a:ea typeface="楷体_GB2312" pitchFamily="49" charset="-122"/>
              </a:rPr>
              <a:t>t</a:t>
            </a:r>
            <a:r>
              <a:rPr lang="en-US" altLang="zh-CN" b="1" i="1" baseline="-25000">
                <a:solidFill>
                  <a:schemeClr val="folHlink"/>
                </a:solidFill>
                <a:latin typeface="Times New Roman" panose="02020603050405020304" pitchFamily="18" charset="0"/>
                <a:ea typeface="楷体_GB2312" pitchFamily="49" charset="-122"/>
              </a:rPr>
              <a:t>k</a:t>
            </a:r>
            <a:r>
              <a:rPr lang="en-US" altLang="zh-CN" b="1">
                <a:solidFill>
                  <a:schemeClr val="folHlink"/>
                </a:solidFill>
                <a:latin typeface="Times New Roman" panose="02020603050405020304" pitchFamily="18" charset="0"/>
                <a:ea typeface="楷体_GB2312" pitchFamily="49" charset="-122"/>
              </a:rPr>
              <a:t>)</a:t>
            </a:r>
          </a:p>
          <a:p>
            <a:pPr>
              <a:buFont typeface="Wingdings" panose="05000000000000000000" pitchFamily="2" charset="2"/>
              <a:buNone/>
            </a:pPr>
            <a:r>
              <a:rPr lang="zh-CN" altLang="en-US"/>
              <a:t>两个准则</a:t>
            </a:r>
            <a:endParaRPr lang="en-US" altLang="zh-CN" b="1">
              <a:solidFill>
                <a:schemeClr val="folHlink"/>
              </a:solidFill>
              <a:latin typeface="Times New Roman" panose="02020603050405020304" pitchFamily="18" charset="0"/>
              <a:ea typeface="楷体_GB2312" pitchFamily="49" charset="-122"/>
            </a:endParaRPr>
          </a:p>
          <a:p>
            <a:pPr>
              <a:buFont typeface="Wingdings" panose="05000000000000000000" pitchFamily="2" charset="2"/>
              <a:buNone/>
            </a:pPr>
            <a:r>
              <a:rPr lang="zh-CN" altLang="en-US" b="1">
                <a:solidFill>
                  <a:schemeClr val="folHlink"/>
                </a:solidFill>
                <a:latin typeface="Times New Roman" panose="02020603050405020304" pitchFamily="18" charset="0"/>
                <a:ea typeface="楷体_GB2312" pitchFamily="49" charset="-122"/>
              </a:rPr>
              <a:t>抽样稳定准则（内循环终止准则）</a:t>
            </a:r>
            <a:endParaRPr lang="en-US" altLang="zh-CN" b="1">
              <a:solidFill>
                <a:schemeClr val="folHlink"/>
              </a:solidFill>
              <a:latin typeface="Times New Roman" panose="02020603050405020304" pitchFamily="18" charset="0"/>
              <a:ea typeface="楷体_GB2312" pitchFamily="49" charset="-122"/>
            </a:endParaRPr>
          </a:p>
          <a:p>
            <a:pPr>
              <a:buFont typeface="Wingdings" panose="05000000000000000000" pitchFamily="2" charset="2"/>
              <a:buNone/>
            </a:pPr>
            <a:r>
              <a:rPr lang="zh-CN" altLang="en-US" b="1">
                <a:solidFill>
                  <a:schemeClr val="folHlink"/>
                </a:solidFill>
                <a:latin typeface="Times New Roman" panose="02020603050405020304" pitchFamily="18" charset="0"/>
                <a:ea typeface="楷体_GB2312" pitchFamily="49" charset="-122"/>
              </a:rPr>
              <a:t>算法终止准则（外循环终止准则）</a:t>
            </a:r>
            <a:endParaRPr lang="zh-CN" altLang="en-US"/>
          </a:p>
        </p:txBody>
      </p:sp>
    </p:spTree>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EF866A86-2C0D-41F2-A892-E4663A1FAB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D1896D-1B56-45C7-9698-DE6E99CE569C}"/>
              </a:ext>
            </a:extLst>
          </p:cNvPr>
          <p:cNvSpPr>
            <a:spLocks noGrp="1"/>
          </p:cNvSpPr>
          <p:nvPr>
            <p:ph idx="1"/>
          </p:nvPr>
        </p:nvSpPr>
        <p:spPr/>
        <p:txBody>
          <a:bodyPr/>
          <a:lstStyle/>
          <a:p>
            <a:pPr marL="444500" indent="-444500">
              <a:lnSpc>
                <a:spcPct val="120000"/>
              </a:lnSpc>
              <a:spcBef>
                <a:spcPct val="10000"/>
              </a:spcBef>
              <a:buClr>
                <a:schemeClr val="folHlink"/>
              </a:buClr>
              <a:buSzPct val="90000"/>
              <a:buNone/>
              <a:defRPr/>
            </a:pPr>
            <a:r>
              <a:rPr lang="zh-CN" altLang="en-US" sz="3200" b="1" dirty="0">
                <a:effectLst>
                  <a:outerShdw blurRad="38100" dist="38100" dir="2700000" algn="tl">
                    <a:srgbClr val="000000"/>
                  </a:outerShdw>
                </a:effectLst>
                <a:latin typeface="Times New Roman" pitchFamily="18" charset="0"/>
                <a:ea typeface="黑体" pitchFamily="2" charset="-122"/>
              </a:rPr>
              <a:t>状态产生函数</a:t>
            </a:r>
            <a:endParaRPr lang="zh-CN" altLang="en-US" sz="3200" b="1" dirty="0">
              <a:ea typeface="楷体_GB2312" pitchFamily="49" charset="-122"/>
            </a:endParaRPr>
          </a:p>
          <a:p>
            <a:pPr marL="444500" indent="-444500">
              <a:lnSpc>
                <a:spcPct val="120000"/>
              </a:lnSpc>
              <a:spcBef>
                <a:spcPct val="10000"/>
              </a:spcBef>
              <a:buClr>
                <a:schemeClr val="folHlink"/>
              </a:buClr>
              <a:buSzPct val="90000"/>
              <a:buNone/>
              <a:defRPr/>
            </a:pPr>
            <a:r>
              <a:rPr lang="zh-CN" altLang="en-US" sz="3200" b="1" dirty="0">
                <a:latin typeface="Times New Roman" pitchFamily="18" charset="0"/>
                <a:ea typeface="黑体" pitchFamily="2" charset="-122"/>
              </a:rPr>
              <a:t>原则</a:t>
            </a:r>
          </a:p>
          <a:p>
            <a:pPr marL="444500" indent="-444500">
              <a:lnSpc>
                <a:spcPct val="120000"/>
              </a:lnSpc>
              <a:spcBef>
                <a:spcPct val="10000"/>
              </a:spcBef>
              <a:buClr>
                <a:schemeClr val="folHlink"/>
              </a:buClr>
              <a:buSzPct val="90000"/>
              <a:buNone/>
              <a:defRPr/>
            </a:pPr>
            <a:r>
              <a:rPr lang="zh-CN" altLang="en-US" sz="18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产生的候选解应遍布全部解空间</a:t>
            </a:r>
          </a:p>
          <a:p>
            <a:pPr marL="444500" indent="-444500">
              <a:lnSpc>
                <a:spcPct val="120000"/>
              </a:lnSpc>
              <a:spcBef>
                <a:spcPct val="10000"/>
              </a:spcBef>
              <a:buClr>
                <a:schemeClr val="folHlink"/>
              </a:buClr>
              <a:buSzPct val="90000"/>
              <a:buNone/>
              <a:defRPr/>
            </a:pPr>
            <a:r>
              <a:rPr lang="zh-CN" altLang="en-US" sz="3200" b="1" dirty="0">
                <a:latin typeface="Times New Roman" pitchFamily="18" charset="0"/>
                <a:ea typeface="黑体" pitchFamily="2" charset="-122"/>
              </a:rPr>
              <a:t>方法</a:t>
            </a:r>
          </a:p>
          <a:p>
            <a:pPr marL="444500" indent="-444500">
              <a:lnSpc>
                <a:spcPct val="120000"/>
              </a:lnSpc>
              <a:spcBef>
                <a:spcPct val="10000"/>
              </a:spcBef>
              <a:buClr>
                <a:schemeClr val="folHlink"/>
              </a:buClr>
              <a:buSzPct val="90000"/>
              <a:buNone/>
              <a:defRPr/>
            </a:pPr>
            <a:r>
              <a:rPr lang="zh-CN" altLang="en-US" sz="18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在当前状态的邻域结构内以一定概率方式（均匀分布、正态分布、指数分布等）产生</a:t>
            </a:r>
          </a:p>
          <a:p>
            <a:pPr>
              <a:defRPr/>
            </a:pPr>
            <a:endParaRPr lang="zh-CN" altLang="en-US" dirty="0"/>
          </a:p>
        </p:txBody>
      </p:sp>
    </p:spTree>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AD4B9448-A304-419D-817A-256AE82CA6B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4BD101E-0452-4116-AF5E-BC1F4E66118E}"/>
              </a:ext>
            </a:extLst>
          </p:cNvPr>
          <p:cNvSpPr>
            <a:spLocks noGrp="1"/>
          </p:cNvSpPr>
          <p:nvPr>
            <p:ph idx="1"/>
          </p:nvPr>
        </p:nvSpPr>
        <p:spPr/>
        <p:txBody>
          <a:bodyPr/>
          <a:lstStyle/>
          <a:p>
            <a:pPr marL="444500" indent="-444500">
              <a:lnSpc>
                <a:spcPct val="120000"/>
              </a:lnSpc>
              <a:spcBef>
                <a:spcPct val="10000"/>
              </a:spcBef>
              <a:buClr>
                <a:schemeClr val="folHlink"/>
              </a:buClr>
              <a:buSzPct val="90000"/>
              <a:buNone/>
              <a:defRPr/>
            </a:pPr>
            <a:r>
              <a:rPr lang="zh-CN" altLang="en-US" sz="2400" b="1" dirty="0">
                <a:latin typeface="Times New Roman" pitchFamily="18" charset="0"/>
                <a:ea typeface="黑体" pitchFamily="2" charset="-122"/>
              </a:rPr>
              <a:t>状态接受函数的产生</a:t>
            </a:r>
            <a:endParaRPr lang="en-US" altLang="zh-CN" sz="2400" b="1" dirty="0">
              <a:latin typeface="Times New Roman" pitchFamily="18" charset="0"/>
              <a:ea typeface="黑体" pitchFamily="2" charset="-122"/>
            </a:endParaRPr>
          </a:p>
          <a:p>
            <a:pPr marL="444500" indent="-444500">
              <a:lnSpc>
                <a:spcPct val="120000"/>
              </a:lnSpc>
              <a:spcBef>
                <a:spcPct val="10000"/>
              </a:spcBef>
              <a:buClr>
                <a:schemeClr val="folHlink"/>
              </a:buClr>
              <a:buSzPct val="90000"/>
              <a:buNone/>
              <a:defRPr/>
            </a:pPr>
            <a:r>
              <a:rPr lang="zh-CN" altLang="en-US" sz="2400" b="1" dirty="0">
                <a:latin typeface="Times New Roman" pitchFamily="18" charset="0"/>
                <a:ea typeface="黑体" pitchFamily="2" charset="-122"/>
              </a:rPr>
              <a:t>原则</a:t>
            </a:r>
          </a:p>
          <a:p>
            <a:pPr marL="444500" indent="-444500">
              <a:lnSpc>
                <a:spcPct val="120000"/>
              </a:lnSpc>
              <a:spcBef>
                <a:spcPct val="10000"/>
              </a:spcBef>
              <a:buClr>
                <a:schemeClr val="folHlink"/>
              </a:buClr>
              <a:buSzPct val="90000"/>
              <a:buNone/>
              <a:defRPr/>
            </a:pPr>
            <a:r>
              <a:rPr lang="zh-CN" altLang="en-US" sz="2400" b="1" dirty="0">
                <a:solidFill>
                  <a:schemeClr val="folHlink"/>
                </a:solidFill>
                <a:latin typeface="Times New Roman" pitchFamily="18" charset="0"/>
                <a:ea typeface="楷体_GB2312" pitchFamily="49" charset="-122"/>
              </a:rPr>
              <a:t>     </a:t>
            </a:r>
            <a:r>
              <a:rPr lang="en-US" altLang="zh-CN" sz="2400" b="1" dirty="0">
                <a:solidFill>
                  <a:schemeClr val="folHlink"/>
                </a:solidFill>
                <a:latin typeface="Times New Roman" pitchFamily="18" charset="0"/>
                <a:ea typeface="楷体_GB2312" pitchFamily="49" charset="-122"/>
              </a:rPr>
              <a:t>(1)</a:t>
            </a:r>
            <a:r>
              <a:rPr lang="zh-CN" altLang="en-US" sz="2400" b="1" dirty="0">
                <a:solidFill>
                  <a:schemeClr val="folHlink"/>
                </a:solidFill>
                <a:latin typeface="Times New Roman" pitchFamily="18" charset="0"/>
                <a:ea typeface="楷体_GB2312" pitchFamily="49" charset="-122"/>
              </a:rPr>
              <a:t>在固定温度下，接受使目标函数下降的候选解的概率要大于使目标函数上升的候选解概率；</a:t>
            </a:r>
          </a:p>
          <a:p>
            <a:pPr marL="444500" indent="-444500">
              <a:lnSpc>
                <a:spcPct val="120000"/>
              </a:lnSpc>
              <a:spcBef>
                <a:spcPct val="10000"/>
              </a:spcBef>
              <a:buClr>
                <a:schemeClr val="folHlink"/>
              </a:buClr>
              <a:buSzPct val="90000"/>
              <a:buNone/>
              <a:defRPr/>
            </a:pPr>
            <a:r>
              <a:rPr lang="zh-CN" altLang="en-US" sz="2400" b="1" dirty="0">
                <a:solidFill>
                  <a:schemeClr val="folHlink"/>
                </a:solidFill>
                <a:latin typeface="Times New Roman" pitchFamily="18" charset="0"/>
                <a:ea typeface="楷体_GB2312" pitchFamily="49" charset="-122"/>
              </a:rPr>
              <a:t>     </a:t>
            </a:r>
            <a:r>
              <a:rPr lang="en-US" altLang="zh-CN" sz="2400" b="1" dirty="0">
                <a:solidFill>
                  <a:schemeClr val="folHlink"/>
                </a:solidFill>
                <a:latin typeface="Times New Roman" pitchFamily="18" charset="0"/>
                <a:ea typeface="楷体_GB2312" pitchFamily="49" charset="-122"/>
              </a:rPr>
              <a:t>(2)</a:t>
            </a:r>
            <a:r>
              <a:rPr lang="zh-CN" altLang="en-US" sz="2400" b="1" dirty="0">
                <a:solidFill>
                  <a:schemeClr val="folHlink"/>
                </a:solidFill>
                <a:latin typeface="Times New Roman" pitchFamily="18" charset="0"/>
                <a:ea typeface="楷体_GB2312" pitchFamily="49" charset="-122"/>
              </a:rPr>
              <a:t>随温度的下降，接受使目标函数上升的解的概率要逐渐减小；</a:t>
            </a:r>
          </a:p>
          <a:p>
            <a:pPr marL="444500" indent="-444500">
              <a:lnSpc>
                <a:spcPct val="120000"/>
              </a:lnSpc>
              <a:spcBef>
                <a:spcPct val="10000"/>
              </a:spcBef>
              <a:buClr>
                <a:schemeClr val="folHlink"/>
              </a:buClr>
              <a:buSzPct val="90000"/>
              <a:buNone/>
              <a:defRPr/>
            </a:pPr>
            <a:r>
              <a:rPr lang="zh-CN" altLang="en-US" sz="2400" b="1" dirty="0">
                <a:solidFill>
                  <a:schemeClr val="folHlink"/>
                </a:solidFill>
                <a:latin typeface="Times New Roman" pitchFamily="18" charset="0"/>
                <a:ea typeface="楷体_GB2312" pitchFamily="49" charset="-122"/>
              </a:rPr>
              <a:t>     </a:t>
            </a:r>
            <a:r>
              <a:rPr lang="en-US" altLang="zh-CN" sz="2400" b="1" dirty="0">
                <a:solidFill>
                  <a:schemeClr val="folHlink"/>
                </a:solidFill>
                <a:latin typeface="Times New Roman" pitchFamily="18" charset="0"/>
                <a:ea typeface="楷体_GB2312" pitchFamily="49" charset="-122"/>
              </a:rPr>
              <a:t>(3)</a:t>
            </a:r>
            <a:r>
              <a:rPr lang="zh-CN" altLang="en-US" sz="2400" b="1" dirty="0">
                <a:solidFill>
                  <a:schemeClr val="folHlink"/>
                </a:solidFill>
                <a:latin typeface="Times New Roman" pitchFamily="18" charset="0"/>
                <a:ea typeface="楷体_GB2312" pitchFamily="49" charset="-122"/>
              </a:rPr>
              <a:t>当温度趋于零时，只能接受目标函数下降的解。</a:t>
            </a:r>
          </a:p>
          <a:p>
            <a:pPr marL="444500" indent="-444500">
              <a:lnSpc>
                <a:spcPct val="120000"/>
              </a:lnSpc>
              <a:spcBef>
                <a:spcPct val="10000"/>
              </a:spcBef>
              <a:buClr>
                <a:schemeClr val="folHlink"/>
              </a:buClr>
              <a:buSzPct val="90000"/>
              <a:buNone/>
              <a:defRPr/>
            </a:pPr>
            <a:r>
              <a:rPr lang="zh-CN" altLang="en-US" sz="2400" b="1" dirty="0">
                <a:latin typeface="Times New Roman" pitchFamily="18" charset="0"/>
                <a:ea typeface="黑体" pitchFamily="2" charset="-122"/>
              </a:rPr>
              <a:t>方法</a:t>
            </a:r>
          </a:p>
          <a:p>
            <a:pPr marL="444500" indent="-444500">
              <a:lnSpc>
                <a:spcPct val="120000"/>
              </a:lnSpc>
              <a:spcBef>
                <a:spcPct val="10000"/>
              </a:spcBef>
              <a:buClr>
                <a:schemeClr val="folHlink"/>
              </a:buClr>
              <a:buSzPct val="90000"/>
              <a:buNone/>
              <a:defRPr/>
            </a:pPr>
            <a:r>
              <a:rPr lang="zh-CN" altLang="en-US" sz="2400" b="1" dirty="0">
                <a:solidFill>
                  <a:schemeClr val="folHlink"/>
                </a:solidFill>
                <a:latin typeface="Times New Roman" pitchFamily="18" charset="0"/>
                <a:ea typeface="楷体_GB2312" pitchFamily="49" charset="-122"/>
              </a:rPr>
              <a:t>         具体形式对算法影响不大</a:t>
            </a:r>
          </a:p>
          <a:p>
            <a:pPr marL="444500" indent="-444500">
              <a:lnSpc>
                <a:spcPct val="120000"/>
              </a:lnSpc>
              <a:spcBef>
                <a:spcPct val="10000"/>
              </a:spcBef>
              <a:buClr>
                <a:schemeClr val="folHlink"/>
              </a:buClr>
              <a:buSzPct val="90000"/>
              <a:buNone/>
              <a:defRPr/>
            </a:pPr>
            <a:r>
              <a:rPr lang="zh-CN" altLang="en-US" sz="2400" b="1" dirty="0">
                <a:solidFill>
                  <a:schemeClr val="folHlink"/>
                </a:solidFill>
                <a:latin typeface="Times New Roman" pitchFamily="18" charset="0"/>
                <a:ea typeface="楷体_GB2312" pitchFamily="49" charset="-122"/>
              </a:rPr>
              <a:t>     一般采用</a:t>
            </a:r>
            <a:r>
              <a:rPr lang="en-US" altLang="zh-CN" sz="2400" b="1" dirty="0">
                <a:solidFill>
                  <a:schemeClr val="folHlink"/>
                </a:solidFill>
                <a:latin typeface="Times New Roman" pitchFamily="18" charset="0"/>
                <a:ea typeface="楷体_GB2312" pitchFamily="49" charset="-122"/>
              </a:rPr>
              <a:t>min[1,exp(-</a:t>
            </a:r>
            <a:r>
              <a:rPr lang="en-US" altLang="zh-CN" sz="2400" b="1" dirty="0">
                <a:solidFill>
                  <a:schemeClr val="folHlink"/>
                </a:solidFill>
                <a:latin typeface="Times New Roman" pitchFamily="18" charset="0"/>
                <a:ea typeface="楷体_GB2312" pitchFamily="49" charset="-122"/>
                <a:cs typeface="Times New Roman" pitchFamily="18" charset="0"/>
              </a:rPr>
              <a:t>∆</a:t>
            </a:r>
            <a:r>
              <a:rPr lang="en-US" altLang="zh-CN" sz="2400" b="1" i="1" dirty="0">
                <a:solidFill>
                  <a:schemeClr val="folHlink"/>
                </a:solidFill>
                <a:latin typeface="Times New Roman" pitchFamily="18" charset="0"/>
                <a:ea typeface="楷体_GB2312" pitchFamily="49" charset="-122"/>
                <a:cs typeface="Times New Roman" pitchFamily="18" charset="0"/>
              </a:rPr>
              <a:t>C</a:t>
            </a:r>
            <a:r>
              <a:rPr lang="en-US" altLang="zh-CN" sz="2400" b="1" dirty="0">
                <a:solidFill>
                  <a:schemeClr val="folHlink"/>
                </a:solidFill>
                <a:latin typeface="Times New Roman" pitchFamily="18" charset="0"/>
                <a:ea typeface="楷体_GB2312" pitchFamily="49" charset="-122"/>
                <a:cs typeface="Times New Roman" pitchFamily="18" charset="0"/>
              </a:rPr>
              <a:t>/</a:t>
            </a:r>
            <a:r>
              <a:rPr lang="en-US" altLang="zh-CN" sz="2400" b="1" i="1" dirty="0">
                <a:solidFill>
                  <a:schemeClr val="folHlink"/>
                </a:solidFill>
                <a:latin typeface="Times New Roman" pitchFamily="18" charset="0"/>
                <a:ea typeface="楷体_GB2312" pitchFamily="49" charset="-122"/>
                <a:cs typeface="Times New Roman" pitchFamily="18" charset="0"/>
              </a:rPr>
              <a:t>t</a:t>
            </a:r>
            <a:r>
              <a:rPr lang="en-US" altLang="zh-CN" sz="2400" b="1" dirty="0">
                <a:solidFill>
                  <a:schemeClr val="folHlink"/>
                </a:solidFill>
                <a:latin typeface="Times New Roman" pitchFamily="18" charset="0"/>
                <a:ea typeface="楷体_GB2312" pitchFamily="49" charset="-122"/>
              </a:rPr>
              <a:t>)]</a:t>
            </a:r>
          </a:p>
          <a:p>
            <a:pPr>
              <a:defRPr/>
            </a:pPr>
            <a:endParaRPr lang="zh-CN" altLang="en-US" dirty="0"/>
          </a:p>
        </p:txBody>
      </p:sp>
    </p:spTree>
  </p:cSld>
  <p:clrMapOvr>
    <a:masterClrMapping/>
  </p:clrMapOvr>
  <p:transition>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3C78C394-15C8-4D7F-9478-0DA07460B0D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39A14D1-3880-46C8-B97C-4016A900232B}"/>
              </a:ext>
            </a:extLst>
          </p:cNvPr>
          <p:cNvSpPr>
            <a:spLocks noGrp="1"/>
          </p:cNvSpPr>
          <p:nvPr>
            <p:ph idx="1"/>
          </p:nvPr>
        </p:nvSpPr>
        <p:spPr/>
        <p:txBody>
          <a:bodyPr/>
          <a:lstStyle/>
          <a:p>
            <a:pPr marL="444500" indent="-444500">
              <a:lnSpc>
                <a:spcPct val="120000"/>
              </a:lnSpc>
              <a:spcBef>
                <a:spcPct val="10000"/>
              </a:spcBef>
              <a:buClr>
                <a:schemeClr val="folHlink"/>
              </a:buClr>
              <a:buSzPct val="90000"/>
              <a:buNone/>
              <a:defRPr/>
            </a:pPr>
            <a:r>
              <a:rPr lang="zh-CN" altLang="en-US" b="1" dirty="0">
                <a:latin typeface="Times New Roman" pitchFamily="18" charset="0"/>
                <a:ea typeface="黑体" pitchFamily="2" charset="-122"/>
              </a:rPr>
              <a:t>初温的设定</a:t>
            </a:r>
            <a:endParaRPr lang="en-US" altLang="zh-CN" b="1" dirty="0">
              <a:latin typeface="Times New Roman" pitchFamily="18" charset="0"/>
              <a:ea typeface="黑体" pitchFamily="2" charset="-122"/>
            </a:endParaRPr>
          </a:p>
          <a:p>
            <a:pPr marL="444500" indent="-444500">
              <a:lnSpc>
                <a:spcPct val="120000"/>
              </a:lnSpc>
              <a:spcBef>
                <a:spcPct val="10000"/>
              </a:spcBef>
              <a:buClr>
                <a:schemeClr val="folHlink"/>
              </a:buClr>
              <a:buSzPct val="90000"/>
              <a:buNone/>
              <a:defRPr/>
            </a:pPr>
            <a:r>
              <a:rPr lang="zh-CN" altLang="en-US" dirty="0">
                <a:latin typeface="Times New Roman" pitchFamily="18" charset="0"/>
                <a:ea typeface="黑体" pitchFamily="2" charset="-122"/>
              </a:rPr>
              <a:t>收敛性分析</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通过理论分析可以得到初温的解析式，但解决实际问题时难以得到精确的参数；</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初温应充分大；</a:t>
            </a:r>
          </a:p>
          <a:p>
            <a:pPr marL="444500" indent="-444500">
              <a:lnSpc>
                <a:spcPct val="120000"/>
              </a:lnSpc>
              <a:spcBef>
                <a:spcPct val="10000"/>
              </a:spcBef>
              <a:buClr>
                <a:schemeClr val="folHlink"/>
              </a:buClr>
              <a:buSzPct val="90000"/>
              <a:buNone/>
              <a:defRPr/>
            </a:pPr>
            <a:r>
              <a:rPr lang="zh-CN" altLang="en-US" dirty="0">
                <a:latin typeface="Times New Roman" pitchFamily="18" charset="0"/>
                <a:ea typeface="黑体" pitchFamily="2" charset="-122"/>
              </a:rPr>
              <a:t>实验表明</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初温越大，获得高质量解的机率越大，但花费较多的计算时间；</a:t>
            </a:r>
          </a:p>
          <a:p>
            <a:pPr>
              <a:defRPr/>
            </a:pPr>
            <a:endParaRPr lang="zh-CN" altLang="en-US" dirty="0"/>
          </a:p>
        </p:txBody>
      </p:sp>
    </p:spTree>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B78DE9A8-23EE-4B9D-9A54-33E641328A2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45FE8F1-9143-497B-9F62-5E2F8D2C57E9}"/>
              </a:ext>
            </a:extLst>
          </p:cNvPr>
          <p:cNvSpPr>
            <a:spLocks noGrp="1"/>
          </p:cNvSpPr>
          <p:nvPr>
            <p:ph idx="1"/>
          </p:nvPr>
        </p:nvSpPr>
        <p:spPr/>
        <p:txBody>
          <a:bodyPr/>
          <a:lstStyle/>
          <a:p>
            <a:pPr marL="444500" indent="-444500">
              <a:lnSpc>
                <a:spcPct val="120000"/>
              </a:lnSpc>
              <a:spcBef>
                <a:spcPct val="10000"/>
              </a:spcBef>
              <a:buClr>
                <a:schemeClr val="folHlink"/>
              </a:buClr>
              <a:buSzPct val="90000"/>
              <a:buNone/>
              <a:defRPr/>
            </a:pPr>
            <a:r>
              <a:rPr lang="zh-CN" altLang="en-US" sz="3200" b="1" dirty="0">
                <a:latin typeface="Times New Roman" pitchFamily="18" charset="0"/>
                <a:ea typeface="黑体" pitchFamily="2" charset="-122"/>
              </a:rPr>
              <a:t>初温产生方法</a:t>
            </a:r>
          </a:p>
          <a:p>
            <a:pPr marL="444500" indent="-444500">
              <a:lnSpc>
                <a:spcPct val="120000"/>
              </a:lnSpc>
              <a:spcBef>
                <a:spcPct val="10000"/>
              </a:spcBef>
              <a:buClr>
                <a:schemeClr val="folHlink"/>
              </a:buClr>
              <a:buSzPct val="90000"/>
              <a:buNone/>
              <a:defRPr/>
            </a:pPr>
            <a:r>
              <a:rPr lang="zh-CN" altLang="en-US" sz="18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a:t>
            </a:r>
            <a:r>
              <a:rPr lang="en-US" altLang="zh-CN" sz="3200" b="1" dirty="0">
                <a:solidFill>
                  <a:schemeClr val="folHlink"/>
                </a:solidFill>
                <a:latin typeface="Times New Roman" pitchFamily="18" charset="0"/>
                <a:ea typeface="楷体_GB2312" pitchFamily="49" charset="-122"/>
              </a:rPr>
              <a:t>1</a:t>
            </a:r>
            <a:r>
              <a:rPr lang="zh-CN" altLang="en-US" sz="3200" b="1" dirty="0">
                <a:solidFill>
                  <a:schemeClr val="folHlink"/>
                </a:solidFill>
                <a:latin typeface="Times New Roman" pitchFamily="18" charset="0"/>
                <a:ea typeface="楷体_GB2312" pitchFamily="49" charset="-122"/>
              </a:rPr>
              <a:t>）均匀抽样一组状态，以各状态目标值得方差为初温；</a:t>
            </a:r>
          </a:p>
          <a:p>
            <a:pPr marL="444500" indent="-444500">
              <a:lnSpc>
                <a:spcPct val="120000"/>
              </a:lnSpc>
              <a:spcBef>
                <a:spcPct val="10000"/>
              </a:spcBef>
              <a:buClr>
                <a:schemeClr val="folHlink"/>
              </a:buClr>
              <a:buSzPct val="90000"/>
              <a:buNone/>
              <a:defRPr/>
            </a:pPr>
            <a:r>
              <a:rPr lang="zh-CN" altLang="en-US" sz="3200" b="1" dirty="0">
                <a:solidFill>
                  <a:schemeClr val="folHlink"/>
                </a:solidFill>
                <a:latin typeface="Times New Roman" pitchFamily="18" charset="0"/>
                <a:ea typeface="楷体_GB2312" pitchFamily="49" charset="-122"/>
              </a:rPr>
              <a:t>     （</a:t>
            </a:r>
            <a:r>
              <a:rPr lang="en-US" altLang="zh-CN" sz="3200" b="1" dirty="0">
                <a:solidFill>
                  <a:schemeClr val="folHlink"/>
                </a:solidFill>
                <a:latin typeface="Times New Roman" pitchFamily="18" charset="0"/>
                <a:ea typeface="楷体_GB2312" pitchFamily="49" charset="-122"/>
              </a:rPr>
              <a:t>2</a:t>
            </a:r>
            <a:r>
              <a:rPr lang="zh-CN" altLang="en-US" sz="3200" b="1" dirty="0">
                <a:solidFill>
                  <a:schemeClr val="folHlink"/>
                </a:solidFill>
                <a:latin typeface="Times New Roman" pitchFamily="18" charset="0"/>
                <a:ea typeface="楷体_GB2312" pitchFamily="49" charset="-122"/>
              </a:rPr>
              <a:t>）随机产生一组状态，确定两两状态间的最大目标值差，根据差值，利用一定的函数确定初温；</a:t>
            </a:r>
          </a:p>
          <a:p>
            <a:pPr marL="444500" indent="-444500">
              <a:lnSpc>
                <a:spcPct val="120000"/>
              </a:lnSpc>
              <a:spcBef>
                <a:spcPct val="10000"/>
              </a:spcBef>
              <a:buClr>
                <a:schemeClr val="folHlink"/>
              </a:buClr>
              <a:buSzPct val="90000"/>
              <a:buNone/>
              <a:defRPr/>
            </a:pPr>
            <a:r>
              <a:rPr lang="zh-CN" altLang="en-US" sz="3200" b="1" dirty="0">
                <a:solidFill>
                  <a:schemeClr val="folHlink"/>
                </a:solidFill>
                <a:latin typeface="Times New Roman" pitchFamily="18" charset="0"/>
                <a:ea typeface="楷体_GB2312" pitchFamily="49" charset="-122"/>
              </a:rPr>
              <a:t>     （</a:t>
            </a:r>
            <a:r>
              <a:rPr lang="en-US" altLang="zh-CN" sz="3200" b="1" dirty="0">
                <a:solidFill>
                  <a:schemeClr val="folHlink"/>
                </a:solidFill>
                <a:latin typeface="Times New Roman" pitchFamily="18" charset="0"/>
                <a:ea typeface="楷体_GB2312" pitchFamily="49" charset="-122"/>
              </a:rPr>
              <a:t>3</a:t>
            </a:r>
            <a:r>
              <a:rPr lang="zh-CN" altLang="en-US" sz="3200" b="1" dirty="0">
                <a:solidFill>
                  <a:schemeClr val="folHlink"/>
                </a:solidFill>
                <a:latin typeface="Times New Roman" pitchFamily="18" charset="0"/>
                <a:ea typeface="楷体_GB2312" pitchFamily="49" charset="-122"/>
              </a:rPr>
              <a:t>）利用经验公式。</a:t>
            </a:r>
          </a:p>
          <a:p>
            <a:pPr>
              <a:defRPr/>
            </a:pPr>
            <a:endParaRPr lang="zh-CN" altLang="en-US" dirty="0"/>
          </a:p>
        </p:txBody>
      </p:sp>
    </p:spTree>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A944-BADD-40C2-B92D-2F1DD2C5211F}"/>
              </a:ext>
            </a:extLst>
          </p:cNvPr>
          <p:cNvSpPr>
            <a:spLocks noGrp="1"/>
          </p:cNvSpPr>
          <p:nvPr>
            <p:ph type="title"/>
          </p:nvPr>
        </p:nvSpPr>
        <p:spPr/>
        <p:txBody>
          <a:bodyPr/>
          <a:lstStyle/>
          <a:p>
            <a:pPr algn="ctr">
              <a:defRPr/>
            </a:pPr>
            <a:r>
              <a:rPr lang="zh-CN" altLang="en-US" dirty="0"/>
              <a:t>爬山算法</a:t>
            </a:r>
          </a:p>
        </p:txBody>
      </p:sp>
      <p:sp>
        <p:nvSpPr>
          <p:cNvPr id="4" name="Slide Number Placeholder 3">
            <a:extLst>
              <a:ext uri="{FF2B5EF4-FFF2-40B4-BE49-F238E27FC236}">
                <a16:creationId xmlns:a16="http://schemas.microsoft.com/office/drawing/2014/main" id="{2B548BA9-3B04-4BED-A4C9-B38396B924E1}"/>
              </a:ext>
            </a:extLst>
          </p:cNvPr>
          <p:cNvSpPr>
            <a:spLocks noGrp="1"/>
          </p:cNvSpPr>
          <p:nvPr>
            <p:ph type="sldNum" sz="quarter" idx="10"/>
          </p:nvPr>
        </p:nvSpPr>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6740C09C-0A16-4E34-99CC-D163FA377B95}" type="slidenum">
              <a:rPr lang="en-US" altLang="zh-CN">
                <a:latin typeface="Times New Roman" panose="02020603050405020304" pitchFamily="18" charset="0"/>
              </a:rPr>
              <a:pPr eaLnBrk="1" hangingPunct="1"/>
              <a:t>3</a:t>
            </a:fld>
            <a:endParaRPr lang="en-US" altLang="zh-CN">
              <a:latin typeface="Times New Roman" panose="02020603050405020304" pitchFamily="18" charset="0"/>
            </a:endParaRPr>
          </a:p>
        </p:txBody>
      </p:sp>
      <p:pic>
        <p:nvPicPr>
          <p:cNvPr id="41988" name="Picture 2" descr="http://pic002.cnblogs.com/images/2010/63234/2010122016525713.png">
            <a:extLst>
              <a:ext uri="{FF2B5EF4-FFF2-40B4-BE49-F238E27FC236}">
                <a16:creationId xmlns:a16="http://schemas.microsoft.com/office/drawing/2014/main" id="{BC60756A-EA0F-451D-9BAE-A85B1D37D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41032"/>
            <a:ext cx="5715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标题 1">
            <a:extLst>
              <a:ext uri="{FF2B5EF4-FFF2-40B4-BE49-F238E27FC236}">
                <a16:creationId xmlns:a16="http://schemas.microsoft.com/office/drawing/2014/main" id="{1B0DD9C4-A030-4306-98B7-191731FF691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44371A-FF7D-4EF9-B397-6951E1A12C93}"/>
              </a:ext>
            </a:extLst>
          </p:cNvPr>
          <p:cNvSpPr>
            <a:spLocks noGrp="1"/>
          </p:cNvSpPr>
          <p:nvPr>
            <p:ph idx="1"/>
          </p:nvPr>
        </p:nvSpPr>
        <p:spPr/>
        <p:txBody>
          <a:bodyPr>
            <a:normAutofit lnSpcReduction="10000"/>
          </a:bodyPr>
          <a:lstStyle/>
          <a:p>
            <a:pPr marL="444500" indent="-444500">
              <a:lnSpc>
                <a:spcPct val="120000"/>
              </a:lnSpc>
              <a:spcBef>
                <a:spcPct val="10000"/>
              </a:spcBef>
              <a:buClr>
                <a:schemeClr val="folHlink"/>
              </a:buClr>
              <a:buSzPct val="90000"/>
              <a:buNone/>
              <a:defRPr/>
            </a:pPr>
            <a:r>
              <a:rPr lang="zh-CN" altLang="en-US" sz="3200" b="1" dirty="0">
                <a:latin typeface="Times New Roman" pitchFamily="18" charset="0"/>
                <a:ea typeface="黑体" pitchFamily="2" charset="-122"/>
              </a:rPr>
              <a:t>温度更新函数</a:t>
            </a:r>
            <a:endParaRPr lang="en-US" altLang="zh-CN" sz="3200" b="1" dirty="0">
              <a:latin typeface="Times New Roman" pitchFamily="18" charset="0"/>
              <a:ea typeface="黑体" pitchFamily="2" charset="-122"/>
            </a:endParaRPr>
          </a:p>
          <a:p>
            <a:pPr marL="444500" indent="-444500">
              <a:lnSpc>
                <a:spcPct val="120000"/>
              </a:lnSpc>
              <a:spcBef>
                <a:spcPct val="10000"/>
              </a:spcBef>
              <a:buClr>
                <a:schemeClr val="folHlink"/>
              </a:buClr>
              <a:buSzPct val="90000"/>
              <a:buNone/>
              <a:defRPr/>
            </a:pPr>
            <a:r>
              <a:rPr lang="zh-CN" altLang="en-US" sz="3200" dirty="0">
                <a:latin typeface="Times New Roman" pitchFamily="18" charset="0"/>
                <a:ea typeface="黑体" pitchFamily="2" charset="-122"/>
              </a:rPr>
              <a:t>时齐算法的温度下降函数</a:t>
            </a:r>
          </a:p>
          <a:p>
            <a:pPr marL="444500" indent="-444500">
              <a:lnSpc>
                <a:spcPct val="120000"/>
              </a:lnSpc>
              <a:spcBef>
                <a:spcPct val="10000"/>
              </a:spcBef>
              <a:buClr>
                <a:schemeClr val="folHlink"/>
              </a:buClr>
              <a:buSzPct val="90000"/>
              <a:buNone/>
              <a:defRPr/>
            </a:pPr>
            <a:r>
              <a:rPr lang="zh-CN" altLang="en-US" sz="1800" b="1" dirty="0">
                <a:solidFill>
                  <a:schemeClr val="folHlink"/>
                </a:solidFill>
                <a:latin typeface="Times New Roman" pitchFamily="18" charset="0"/>
                <a:ea typeface="楷体_GB2312" pitchFamily="49" charset="-122"/>
              </a:rPr>
              <a:t>         </a:t>
            </a:r>
            <a:r>
              <a:rPr lang="zh-CN" altLang="en-US" sz="3200" b="1" dirty="0">
                <a:solidFill>
                  <a:schemeClr val="folHlink"/>
                </a:solidFill>
                <a:latin typeface="Times New Roman" pitchFamily="18" charset="0"/>
                <a:ea typeface="楷体_GB2312" pitchFamily="49" charset="-122"/>
              </a:rPr>
              <a:t>（</a:t>
            </a:r>
            <a:r>
              <a:rPr lang="en-US" altLang="zh-CN" sz="3200" b="1" dirty="0">
                <a:solidFill>
                  <a:schemeClr val="folHlink"/>
                </a:solidFill>
                <a:latin typeface="Times New Roman" pitchFamily="18" charset="0"/>
                <a:ea typeface="楷体_GB2312" pitchFamily="49" charset="-122"/>
              </a:rPr>
              <a:t>1</a:t>
            </a:r>
            <a:r>
              <a:rPr lang="zh-CN" altLang="en-US" sz="3200" b="1" dirty="0">
                <a:solidFill>
                  <a:schemeClr val="folHlink"/>
                </a:solidFill>
                <a:latin typeface="Times New Roman" pitchFamily="18" charset="0"/>
                <a:ea typeface="楷体_GB2312" pitchFamily="49" charset="-122"/>
              </a:rPr>
              <a:t>）                                      ，</a:t>
            </a:r>
            <a:r>
              <a:rPr lang="el-GR" altLang="zh-CN" sz="3200" b="1" i="1" dirty="0">
                <a:solidFill>
                  <a:schemeClr val="folHlink"/>
                </a:solidFill>
                <a:latin typeface="Times New Roman" pitchFamily="18" charset="0"/>
                <a:ea typeface="楷体_GB2312" pitchFamily="49" charset="-122"/>
              </a:rPr>
              <a:t>α</a:t>
            </a:r>
            <a:r>
              <a:rPr lang="zh-CN" altLang="en-US" sz="3200" b="1" dirty="0">
                <a:solidFill>
                  <a:schemeClr val="folHlink"/>
                </a:solidFill>
                <a:latin typeface="楷体_GB2312" pitchFamily="49" charset="-122"/>
                <a:ea typeface="楷体_GB2312" pitchFamily="49" charset="-122"/>
              </a:rPr>
              <a:t>越接近</a:t>
            </a:r>
            <a:r>
              <a:rPr lang="en-US" altLang="zh-CN" sz="3200" b="1" dirty="0">
                <a:solidFill>
                  <a:schemeClr val="folHlink"/>
                </a:solidFill>
                <a:latin typeface="楷体_GB2312" pitchFamily="49" charset="-122"/>
                <a:ea typeface="楷体_GB2312" pitchFamily="49" charset="-122"/>
              </a:rPr>
              <a:t>1</a:t>
            </a:r>
            <a:r>
              <a:rPr lang="zh-CN" altLang="en-US" sz="3200" b="1" dirty="0">
                <a:solidFill>
                  <a:schemeClr val="folHlink"/>
                </a:solidFill>
                <a:latin typeface="楷体_GB2312" pitchFamily="49" charset="-122"/>
                <a:ea typeface="楷体_GB2312" pitchFamily="49" charset="-122"/>
              </a:rPr>
              <a:t>温度下降越慢，且其大小可以不断变化；</a:t>
            </a:r>
          </a:p>
          <a:p>
            <a:pPr marL="444500" indent="-444500">
              <a:lnSpc>
                <a:spcPct val="120000"/>
              </a:lnSpc>
              <a:spcBef>
                <a:spcPct val="10000"/>
              </a:spcBef>
              <a:buClr>
                <a:schemeClr val="folHlink"/>
              </a:buClr>
              <a:buSzPct val="90000"/>
              <a:buNone/>
              <a:defRPr/>
            </a:pPr>
            <a:endParaRPr lang="zh-CN" altLang="en-US" sz="3200" b="1" dirty="0">
              <a:solidFill>
                <a:schemeClr val="folHlink"/>
              </a:solidFill>
              <a:latin typeface="楷体_GB2312" pitchFamily="49" charset="-122"/>
              <a:ea typeface="楷体_GB2312" pitchFamily="49" charset="-122"/>
            </a:endParaRPr>
          </a:p>
          <a:p>
            <a:pPr marL="444500" indent="-444500">
              <a:lnSpc>
                <a:spcPct val="120000"/>
              </a:lnSpc>
              <a:spcBef>
                <a:spcPct val="10000"/>
              </a:spcBef>
              <a:buClr>
                <a:schemeClr val="folHlink"/>
              </a:buClr>
              <a:buSzPct val="90000"/>
              <a:buNone/>
              <a:defRPr/>
            </a:pPr>
            <a:r>
              <a:rPr lang="zh-CN" altLang="en-US" sz="3200" b="1" dirty="0">
                <a:solidFill>
                  <a:schemeClr val="folHlink"/>
                </a:solidFill>
                <a:latin typeface="Times New Roman" pitchFamily="18" charset="0"/>
                <a:ea typeface="楷体_GB2312" pitchFamily="49" charset="-122"/>
              </a:rPr>
              <a:t>     （</a:t>
            </a:r>
            <a:r>
              <a:rPr lang="en-US" altLang="zh-CN" sz="3200" b="1" dirty="0">
                <a:solidFill>
                  <a:schemeClr val="folHlink"/>
                </a:solidFill>
                <a:latin typeface="Times New Roman" pitchFamily="18" charset="0"/>
                <a:ea typeface="楷体_GB2312" pitchFamily="49" charset="-122"/>
              </a:rPr>
              <a:t>2</a:t>
            </a:r>
            <a:r>
              <a:rPr lang="zh-CN" altLang="en-US" sz="3200" b="1" dirty="0">
                <a:solidFill>
                  <a:schemeClr val="folHlink"/>
                </a:solidFill>
                <a:latin typeface="Times New Roman" pitchFamily="18" charset="0"/>
                <a:ea typeface="楷体_GB2312" pitchFamily="49" charset="-122"/>
              </a:rPr>
              <a:t>）                 ，其中</a:t>
            </a:r>
            <a:r>
              <a:rPr lang="en-US" altLang="zh-CN" sz="3200" b="1" i="1" dirty="0">
                <a:solidFill>
                  <a:schemeClr val="folHlink"/>
                </a:solidFill>
                <a:latin typeface="Times New Roman" pitchFamily="18" charset="0"/>
                <a:ea typeface="楷体_GB2312" pitchFamily="49" charset="-122"/>
              </a:rPr>
              <a:t>t</a:t>
            </a:r>
            <a:r>
              <a:rPr lang="en-US" altLang="zh-CN" sz="3200" b="1" baseline="-25000" dirty="0">
                <a:solidFill>
                  <a:schemeClr val="folHlink"/>
                </a:solidFill>
                <a:latin typeface="Times New Roman" pitchFamily="18" charset="0"/>
                <a:ea typeface="楷体_GB2312" pitchFamily="49" charset="-122"/>
              </a:rPr>
              <a:t>0</a:t>
            </a:r>
            <a:r>
              <a:rPr lang="zh-CN" altLang="en-US" sz="3200" b="1" dirty="0">
                <a:solidFill>
                  <a:schemeClr val="folHlink"/>
                </a:solidFill>
                <a:latin typeface="Times New Roman" pitchFamily="18" charset="0"/>
                <a:ea typeface="楷体_GB2312" pitchFamily="49" charset="-122"/>
              </a:rPr>
              <a:t>为起始温度，</a:t>
            </a:r>
            <a:r>
              <a:rPr lang="en-US" altLang="zh-CN" sz="3200" b="1" i="1" dirty="0">
                <a:solidFill>
                  <a:schemeClr val="folHlink"/>
                </a:solidFill>
                <a:latin typeface="Times New Roman" pitchFamily="18" charset="0"/>
                <a:ea typeface="楷体_GB2312" pitchFamily="49" charset="-122"/>
              </a:rPr>
              <a:t>K</a:t>
            </a:r>
            <a:r>
              <a:rPr lang="zh-CN" altLang="en-US" sz="3200" b="1" dirty="0">
                <a:solidFill>
                  <a:schemeClr val="folHlink"/>
                </a:solidFill>
                <a:latin typeface="Times New Roman" pitchFamily="18" charset="0"/>
                <a:ea typeface="楷体_GB2312" pitchFamily="49" charset="-122"/>
              </a:rPr>
              <a:t>为算法温度下降的总次数。</a:t>
            </a:r>
          </a:p>
          <a:p>
            <a:pPr>
              <a:defRPr/>
            </a:pPr>
            <a:endParaRPr lang="zh-CN" altLang="en-US" dirty="0"/>
          </a:p>
        </p:txBody>
      </p:sp>
      <p:graphicFrame>
        <p:nvGraphicFramePr>
          <p:cNvPr id="3074" name="Object 2">
            <a:extLst>
              <a:ext uri="{FF2B5EF4-FFF2-40B4-BE49-F238E27FC236}">
                <a16:creationId xmlns:a16="http://schemas.microsoft.com/office/drawing/2014/main" id="{21030E44-4B2A-4182-8FDE-47ABACE4235E}"/>
              </a:ext>
            </a:extLst>
          </p:cNvPr>
          <p:cNvGraphicFramePr>
            <a:graphicFrameLocks noChangeAspect="1"/>
          </p:cNvGraphicFramePr>
          <p:nvPr>
            <p:extLst>
              <p:ext uri="{D42A27DB-BD31-4B8C-83A1-F6EECF244321}">
                <p14:modId xmlns:p14="http://schemas.microsoft.com/office/powerpoint/2010/main" val="2496880567"/>
              </p:ext>
            </p:extLst>
          </p:nvPr>
        </p:nvGraphicFramePr>
        <p:xfrm>
          <a:off x="2570222" y="3102195"/>
          <a:ext cx="3752850" cy="504825"/>
        </p:xfrm>
        <a:graphic>
          <a:graphicData uri="http://schemas.openxmlformats.org/presentationml/2006/ole">
            <mc:AlternateContent xmlns:mc="http://schemas.openxmlformats.org/markup-compatibility/2006">
              <mc:Choice xmlns:v="urn:schemas-microsoft-com:vml" Requires="v">
                <p:oleObj spid="_x0000_s3084" name="Equation" r:id="rId3" imgW="1701720" imgH="228600" progId="Equation.DSMT4">
                  <p:embed/>
                </p:oleObj>
              </mc:Choice>
              <mc:Fallback>
                <p:oleObj name="Equation" r:id="rId3" imgW="1701720" imgH="228600" progId="Equation.DSMT4">
                  <p:embed/>
                  <p:pic>
                    <p:nvPicPr>
                      <p:cNvPr id="3074" name="Object 2">
                        <a:extLst>
                          <a:ext uri="{FF2B5EF4-FFF2-40B4-BE49-F238E27FC236}">
                            <a16:creationId xmlns:a16="http://schemas.microsoft.com/office/drawing/2014/main" id="{21030E44-4B2A-4182-8FDE-47ABACE42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0222" y="3102195"/>
                        <a:ext cx="37528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a:extLst>
              <a:ext uri="{FF2B5EF4-FFF2-40B4-BE49-F238E27FC236}">
                <a16:creationId xmlns:a16="http://schemas.microsoft.com/office/drawing/2014/main" id="{0F867CCF-D37D-4B80-B70D-65EAEB911E24}"/>
              </a:ext>
            </a:extLst>
          </p:cNvPr>
          <p:cNvGraphicFramePr>
            <a:graphicFrameLocks noChangeAspect="1"/>
          </p:cNvGraphicFramePr>
          <p:nvPr>
            <p:extLst>
              <p:ext uri="{D42A27DB-BD31-4B8C-83A1-F6EECF244321}">
                <p14:modId xmlns:p14="http://schemas.microsoft.com/office/powerpoint/2010/main" val="945112667"/>
              </p:ext>
            </p:extLst>
          </p:nvPr>
        </p:nvGraphicFramePr>
        <p:xfrm>
          <a:off x="2570222" y="4652964"/>
          <a:ext cx="1655762" cy="841375"/>
        </p:xfrm>
        <a:graphic>
          <a:graphicData uri="http://schemas.openxmlformats.org/presentationml/2006/ole">
            <mc:AlternateContent xmlns:mc="http://schemas.openxmlformats.org/markup-compatibility/2006">
              <mc:Choice xmlns:v="urn:schemas-microsoft-com:vml" Requires="v">
                <p:oleObj spid="_x0000_s3085" name="Equation" r:id="rId5" imgW="774360" imgH="393480" progId="Equation.DSMT4">
                  <p:embed/>
                </p:oleObj>
              </mc:Choice>
              <mc:Fallback>
                <p:oleObj name="Equation" r:id="rId5" imgW="774360" imgH="393480" progId="Equation.DSMT4">
                  <p:embed/>
                  <p:pic>
                    <p:nvPicPr>
                      <p:cNvPr id="3075" name="Object 3">
                        <a:extLst>
                          <a:ext uri="{FF2B5EF4-FFF2-40B4-BE49-F238E27FC236}">
                            <a16:creationId xmlns:a16="http://schemas.microsoft.com/office/drawing/2014/main" id="{0F867CCF-D37D-4B80-B70D-65EAEB911E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222" y="4652964"/>
                        <a:ext cx="1655762"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A16F915C-99D2-408C-BA4F-205D274467CC}"/>
              </a:ext>
            </a:extLst>
          </p:cNvPr>
          <p:cNvSpPr>
            <a:spLocks noGrp="1"/>
          </p:cNvSpPr>
          <p:nvPr>
            <p:ph type="title"/>
          </p:nvPr>
        </p:nvSpPr>
        <p:spPr/>
        <p:txBody>
          <a:bodyPr/>
          <a:lstStyle/>
          <a:p>
            <a:endParaRPr lang="zh-CN" altLang="en-US"/>
          </a:p>
        </p:txBody>
      </p:sp>
      <p:sp>
        <p:nvSpPr>
          <p:cNvPr id="23555" name="内容占位符 2">
            <a:extLst>
              <a:ext uri="{FF2B5EF4-FFF2-40B4-BE49-F238E27FC236}">
                <a16:creationId xmlns:a16="http://schemas.microsoft.com/office/drawing/2014/main" id="{A39136F2-6830-472E-A4DC-D3208887B075}"/>
              </a:ext>
            </a:extLst>
          </p:cNvPr>
          <p:cNvSpPr>
            <a:spLocks noGrp="1"/>
          </p:cNvSpPr>
          <p:nvPr>
            <p:ph idx="1"/>
          </p:nvPr>
        </p:nvSpPr>
        <p:spPr/>
        <p:txBody>
          <a:bodyPr/>
          <a:lstStyle/>
          <a:p>
            <a:r>
              <a:rPr lang="zh-CN" altLang="en-US"/>
              <a:t>内循环终止准则，即</a:t>
            </a:r>
            <a:r>
              <a:rPr lang="en-US" altLang="zh-CN"/>
              <a:t>Metropolis</a:t>
            </a:r>
            <a:r>
              <a:rPr lang="zh-CN" altLang="en-US"/>
              <a:t>抽样稳定准则，用于决定在各温度下产生候选解的数目。</a:t>
            </a:r>
            <a:endParaRPr lang="en-US" altLang="zh-CN"/>
          </a:p>
          <a:p>
            <a:r>
              <a:rPr lang="zh-CN" altLang="en-US"/>
              <a:t>常用的抽样稳定准则包括：</a:t>
            </a:r>
          </a:p>
          <a:p>
            <a:pPr>
              <a:buFont typeface="Wingdings" panose="05000000000000000000" pitchFamily="2" charset="2"/>
              <a:buNone/>
            </a:pPr>
            <a:r>
              <a:rPr lang="en-US" altLang="zh-CN"/>
              <a:t>    (1)</a:t>
            </a:r>
            <a:r>
              <a:rPr lang="zh-CN" altLang="en-US"/>
              <a:t>检验目标函数的均值是否稳定；</a:t>
            </a:r>
          </a:p>
          <a:p>
            <a:pPr>
              <a:buFont typeface="Wingdings" panose="05000000000000000000" pitchFamily="2" charset="2"/>
              <a:buNone/>
            </a:pPr>
            <a:r>
              <a:rPr lang="en-US" altLang="zh-CN"/>
              <a:t>    (2)</a:t>
            </a:r>
            <a:r>
              <a:rPr lang="zh-CN" altLang="en-US"/>
              <a:t>连续若干步的目标值变化较小；</a:t>
            </a:r>
          </a:p>
          <a:p>
            <a:pPr>
              <a:buFont typeface="Wingdings" panose="05000000000000000000" pitchFamily="2" charset="2"/>
              <a:buNone/>
            </a:pPr>
            <a:r>
              <a:rPr lang="en-US" altLang="zh-CN"/>
              <a:t>    (3)</a:t>
            </a:r>
            <a:r>
              <a:rPr lang="zh-CN" altLang="en-US"/>
              <a:t>按一定的步数抽样。</a:t>
            </a:r>
          </a:p>
        </p:txBody>
      </p:sp>
    </p:spTree>
  </p:cSld>
  <p:clrMapOvr>
    <a:masterClrMapping/>
  </p:clrMapOvr>
  <p:transition>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AEE95A9F-18EC-450A-8847-BCEE65E511C9}"/>
              </a:ext>
            </a:extLst>
          </p:cNvPr>
          <p:cNvSpPr>
            <a:spLocks noGrp="1"/>
          </p:cNvSpPr>
          <p:nvPr>
            <p:ph type="title"/>
          </p:nvPr>
        </p:nvSpPr>
        <p:spPr/>
        <p:txBody>
          <a:bodyPr/>
          <a:lstStyle/>
          <a:p>
            <a:endParaRPr lang="zh-CN" altLang="en-US"/>
          </a:p>
        </p:txBody>
      </p:sp>
      <p:sp>
        <p:nvSpPr>
          <p:cNvPr id="24579" name="内容占位符 2">
            <a:extLst>
              <a:ext uri="{FF2B5EF4-FFF2-40B4-BE49-F238E27FC236}">
                <a16:creationId xmlns:a16="http://schemas.microsoft.com/office/drawing/2014/main" id="{39253E17-9BD7-4B07-B97B-17D82C94159D}"/>
              </a:ext>
            </a:extLst>
          </p:cNvPr>
          <p:cNvSpPr>
            <a:spLocks noGrp="1"/>
          </p:cNvSpPr>
          <p:nvPr>
            <p:ph idx="1"/>
          </p:nvPr>
        </p:nvSpPr>
        <p:spPr/>
        <p:txBody>
          <a:bodyPr/>
          <a:lstStyle/>
          <a:p>
            <a:r>
              <a:rPr lang="zh-CN" altLang="en-US"/>
              <a:t>外循环终止准则，即算法的终止准则</a:t>
            </a:r>
            <a:endParaRPr lang="en-US" altLang="zh-CN"/>
          </a:p>
          <a:p>
            <a:endParaRPr lang="en-US" altLang="zh-CN"/>
          </a:p>
          <a:p>
            <a:pPr>
              <a:buFont typeface="Wingdings" panose="05000000000000000000" pitchFamily="2" charset="2"/>
              <a:buNone/>
            </a:pPr>
            <a:r>
              <a:rPr lang="zh-CN" altLang="en-US"/>
              <a:t>    模拟退火算法从初始温度开始，通过在每一温度的迭代和温度的下降，最后达到终止原则而停止。尽管有些原则有一定的理论指导，终止原则大多数是直观的。下面分几类讨论。</a:t>
            </a:r>
          </a:p>
        </p:txBody>
      </p:sp>
    </p:spTree>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D17DA39D-2A55-407C-B6BB-76EB3CE211DE}"/>
              </a:ext>
            </a:extLst>
          </p:cNvPr>
          <p:cNvSpPr>
            <a:spLocks noGrp="1"/>
          </p:cNvSpPr>
          <p:nvPr>
            <p:ph type="title"/>
          </p:nvPr>
        </p:nvSpPr>
        <p:spPr/>
        <p:txBody>
          <a:bodyPr/>
          <a:lstStyle/>
          <a:p>
            <a:endParaRPr lang="zh-CN" altLang="en-US"/>
          </a:p>
        </p:txBody>
      </p:sp>
      <p:sp>
        <p:nvSpPr>
          <p:cNvPr id="25603" name="内容占位符 2">
            <a:extLst>
              <a:ext uri="{FF2B5EF4-FFF2-40B4-BE49-F238E27FC236}">
                <a16:creationId xmlns:a16="http://schemas.microsoft.com/office/drawing/2014/main" id="{2391FC1F-BF5A-4CC9-996E-30630DBDE8A7}"/>
              </a:ext>
            </a:extLst>
          </p:cNvPr>
          <p:cNvSpPr>
            <a:spLocks noGrp="1"/>
          </p:cNvSpPr>
          <p:nvPr>
            <p:ph idx="1"/>
          </p:nvPr>
        </p:nvSpPr>
        <p:spPr/>
        <p:txBody>
          <a:bodyPr/>
          <a:lstStyle/>
          <a:p>
            <a:pPr>
              <a:buFont typeface="Wingdings" panose="05000000000000000000" pitchFamily="2" charset="2"/>
              <a:buNone/>
            </a:pPr>
            <a:endParaRPr lang="en-US" altLang="zh-CN"/>
          </a:p>
          <a:p>
            <a:pPr>
              <a:buFont typeface="Wingdings" panose="05000000000000000000" pitchFamily="2" charset="2"/>
              <a:buNone/>
            </a:pPr>
            <a:r>
              <a:rPr lang="en-US" altLang="zh-CN"/>
              <a:t>(1)</a:t>
            </a:r>
            <a:r>
              <a:rPr lang="zh-CN" altLang="en-US"/>
              <a:t>零度法</a:t>
            </a:r>
          </a:p>
          <a:p>
            <a:pPr>
              <a:buFont typeface="Wingdings" panose="05000000000000000000" pitchFamily="2" charset="2"/>
              <a:buNone/>
            </a:pPr>
            <a:r>
              <a:rPr lang="zh-CN" altLang="en-US"/>
              <a:t>    模拟退火算法的最终温度为零，因而最为简单的原则是：</a:t>
            </a:r>
            <a:r>
              <a:rPr lang="zh-CN" altLang="en-US">
                <a:solidFill>
                  <a:srgbClr val="FF0000"/>
                </a:solidFill>
              </a:rPr>
              <a:t>给出一个较小的正数</a:t>
            </a:r>
            <a:r>
              <a:rPr lang="zh-CN" altLang="en-US"/>
              <a:t>，当温度小于这个数时，算法停止，表示已经达到最低温度。</a:t>
            </a:r>
          </a:p>
        </p:txBody>
      </p:sp>
    </p:spTree>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4D16B58C-3159-49EA-8B59-175788046D6C}"/>
              </a:ext>
            </a:extLst>
          </p:cNvPr>
          <p:cNvSpPr>
            <a:spLocks noGrp="1"/>
          </p:cNvSpPr>
          <p:nvPr>
            <p:ph type="title"/>
          </p:nvPr>
        </p:nvSpPr>
        <p:spPr/>
        <p:txBody>
          <a:bodyPr/>
          <a:lstStyle/>
          <a:p>
            <a:endParaRPr lang="zh-CN" altLang="en-US"/>
          </a:p>
        </p:txBody>
      </p:sp>
      <p:sp>
        <p:nvSpPr>
          <p:cNvPr id="26627" name="内容占位符 2">
            <a:extLst>
              <a:ext uri="{FF2B5EF4-FFF2-40B4-BE49-F238E27FC236}">
                <a16:creationId xmlns:a16="http://schemas.microsoft.com/office/drawing/2014/main" id="{CF814118-BC0C-4E2C-A153-E9EAC130B051}"/>
              </a:ext>
            </a:extLst>
          </p:cNvPr>
          <p:cNvSpPr>
            <a:spLocks noGrp="1"/>
          </p:cNvSpPr>
          <p:nvPr>
            <p:ph idx="1"/>
          </p:nvPr>
        </p:nvSpPr>
        <p:spPr/>
        <p:txBody>
          <a:bodyPr/>
          <a:lstStyle/>
          <a:p>
            <a:pPr>
              <a:buFont typeface="Wingdings" panose="05000000000000000000" pitchFamily="2" charset="2"/>
              <a:buNone/>
            </a:pPr>
            <a:r>
              <a:rPr lang="en-US" altLang="zh-CN"/>
              <a:t>(2)</a:t>
            </a:r>
            <a:r>
              <a:rPr lang="zh-CN" altLang="en-US"/>
              <a:t>循环总数控制法</a:t>
            </a:r>
          </a:p>
          <a:p>
            <a:pPr>
              <a:buFont typeface="Wingdings" panose="05000000000000000000" pitchFamily="2" charset="2"/>
              <a:buNone/>
            </a:pPr>
            <a:r>
              <a:rPr lang="zh-CN" altLang="en-US"/>
              <a:t>     这一原则为：总的下降次数为一定值</a:t>
            </a:r>
            <a:r>
              <a:rPr lang="en-US" altLang="zh-CN"/>
              <a:t>K</a:t>
            </a:r>
            <a:r>
              <a:rPr lang="zh-CN" altLang="en-US"/>
              <a:t>，当温度迭代次数达到</a:t>
            </a:r>
            <a:r>
              <a:rPr lang="en-US" altLang="zh-CN"/>
              <a:t>K</a:t>
            </a:r>
            <a:r>
              <a:rPr lang="zh-CN" altLang="en-US"/>
              <a:t>值时，停止运算。</a:t>
            </a:r>
          </a:p>
          <a:p>
            <a:pPr>
              <a:buFont typeface="Wingdings" panose="05000000000000000000" pitchFamily="2" charset="2"/>
              <a:buNone/>
            </a:pPr>
            <a:r>
              <a:rPr lang="en-US" altLang="zh-CN"/>
              <a:t>(3)</a:t>
            </a:r>
            <a:r>
              <a:rPr lang="zh-CN" altLang="en-US"/>
              <a:t>基于不改进规则的控制法</a:t>
            </a:r>
          </a:p>
          <a:p>
            <a:pPr>
              <a:buFont typeface="Wingdings" panose="05000000000000000000" pitchFamily="2" charset="2"/>
              <a:buNone/>
            </a:pPr>
            <a:r>
              <a:rPr lang="zh-CN" altLang="en-US"/>
              <a:t>    在一个温度和给定的迭代次数内设有改进当前的局部最优解，则停止运算。模拟退火算法的一个基本思想是跳出局部最优解，直观的结论是在较高的温度没能跳出局部最小解，则在低的温度跳出最优解的可能也比较小，由此产生上面的停止原则。</a:t>
            </a:r>
          </a:p>
        </p:txBody>
      </p:sp>
    </p:spTree>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3734D01F-65D9-4037-BC92-55ED4D651320}"/>
              </a:ext>
            </a:extLst>
          </p:cNvPr>
          <p:cNvSpPr>
            <a:spLocks noGrp="1"/>
          </p:cNvSpPr>
          <p:nvPr>
            <p:ph type="title"/>
          </p:nvPr>
        </p:nvSpPr>
        <p:spPr/>
        <p:txBody>
          <a:bodyPr/>
          <a:lstStyle/>
          <a:p>
            <a:endParaRPr lang="zh-CN" altLang="en-US"/>
          </a:p>
        </p:txBody>
      </p:sp>
      <p:sp>
        <p:nvSpPr>
          <p:cNvPr id="27651" name="内容占位符 2">
            <a:extLst>
              <a:ext uri="{FF2B5EF4-FFF2-40B4-BE49-F238E27FC236}">
                <a16:creationId xmlns:a16="http://schemas.microsoft.com/office/drawing/2014/main" id="{19FDC634-46F1-4F3A-B3B5-8AE1DB40DDD8}"/>
              </a:ext>
            </a:extLst>
          </p:cNvPr>
          <p:cNvSpPr>
            <a:spLocks noGrp="1"/>
          </p:cNvSpPr>
          <p:nvPr>
            <p:ph idx="1"/>
          </p:nvPr>
        </p:nvSpPr>
        <p:spPr/>
        <p:txBody>
          <a:bodyPr/>
          <a:lstStyle/>
          <a:p>
            <a:pPr>
              <a:buFont typeface="Wingdings" panose="05000000000000000000" pitchFamily="2" charset="2"/>
              <a:buNone/>
            </a:pPr>
            <a:r>
              <a:rPr lang="en-US" altLang="zh-CN"/>
              <a:t>(4)</a:t>
            </a:r>
            <a:r>
              <a:rPr lang="zh-CN" altLang="en-US"/>
              <a:t>接受概率控制法</a:t>
            </a:r>
          </a:p>
          <a:p>
            <a:pPr>
              <a:buFont typeface="Wingdings" panose="05000000000000000000" pitchFamily="2" charset="2"/>
              <a:buNone/>
            </a:pPr>
            <a:r>
              <a:rPr lang="zh-CN" altLang="en-US"/>
              <a:t>   该方法与</a:t>
            </a:r>
            <a:r>
              <a:rPr lang="en-US" altLang="zh-CN"/>
              <a:t>(3)</a:t>
            </a:r>
            <a:r>
              <a:rPr lang="zh-CN" altLang="en-US"/>
              <a:t>相同的思想。给定一个指针</a:t>
            </a:r>
            <a:r>
              <a:rPr lang="en-US" altLang="zh-CN"/>
              <a:t>P&gt;0</a:t>
            </a:r>
            <a:r>
              <a:rPr lang="zh-CN" altLang="en-US"/>
              <a:t>是一个比较小的数。除当前局部最优解以外，其它状态的接受概率都小于</a:t>
            </a:r>
            <a:r>
              <a:rPr lang="en-US" altLang="zh-CN"/>
              <a:t>P</a:t>
            </a:r>
            <a:r>
              <a:rPr lang="zh-CN" altLang="en-US"/>
              <a:t>时，停止计算。实现</a:t>
            </a:r>
            <a:r>
              <a:rPr lang="en-US" altLang="zh-CN"/>
              <a:t>(3)</a:t>
            </a:r>
            <a:r>
              <a:rPr lang="zh-CN" altLang="en-US"/>
              <a:t>和</a:t>
            </a:r>
            <a:r>
              <a:rPr lang="en-US" altLang="zh-CN"/>
              <a:t>(4)</a:t>
            </a:r>
            <a:r>
              <a:rPr lang="zh-CN" altLang="en-US"/>
              <a:t>时，记录当前局部最优解，给定一个固定的迭代次数，在规定的次数里没有离开局部最优解或每一次计算的接受概率都小于随机数</a:t>
            </a:r>
            <a:r>
              <a:rPr lang="en-US" altLang="zh-CN"/>
              <a:t>X</a:t>
            </a:r>
            <a:r>
              <a:rPr lang="zh-CN" altLang="en-US"/>
              <a:t>，就在这个温度停止迭代。</a:t>
            </a:r>
          </a:p>
        </p:txBody>
      </p: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747AF0E0-DE88-4186-9290-5C4358CE1D4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56DDF92-5054-4444-9B72-E29812982B71}"/>
              </a:ext>
            </a:extLst>
          </p:cNvPr>
          <p:cNvSpPr>
            <a:spLocks noGrp="1"/>
          </p:cNvSpPr>
          <p:nvPr>
            <p:ph idx="1"/>
          </p:nvPr>
        </p:nvSpPr>
        <p:spPr/>
        <p:txBody>
          <a:bodyPr/>
          <a:lstStyle/>
          <a:p>
            <a:pPr marL="444500" indent="-444500">
              <a:lnSpc>
                <a:spcPct val="120000"/>
              </a:lnSpc>
              <a:spcBef>
                <a:spcPct val="10000"/>
              </a:spcBef>
              <a:buClr>
                <a:schemeClr val="folHlink"/>
              </a:buClr>
              <a:buSzPct val="90000"/>
              <a:buFont typeface="Wingdings" panose="05000000000000000000" pitchFamily="2" charset="2"/>
              <a:buChar char="w"/>
              <a:defRPr/>
            </a:pPr>
            <a:r>
              <a:rPr lang="zh-CN" altLang="en-US" b="1" dirty="0">
                <a:latin typeface="Times New Roman" pitchFamily="18" charset="0"/>
                <a:ea typeface="黑体" pitchFamily="2" charset="-122"/>
              </a:rPr>
              <a:t>模拟退火算法的优点</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质量高；</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初值鲁棒性强；</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简单、通用、易实现。</a:t>
            </a:r>
          </a:p>
          <a:p>
            <a:pPr marL="444500" indent="-444500">
              <a:lnSpc>
                <a:spcPct val="120000"/>
              </a:lnSpc>
              <a:spcBef>
                <a:spcPct val="10000"/>
              </a:spcBef>
              <a:buClr>
                <a:schemeClr val="folHlink"/>
              </a:buClr>
              <a:buSzPct val="90000"/>
              <a:buFont typeface="Wingdings" panose="05000000000000000000" pitchFamily="2" charset="2"/>
              <a:buChar char="w"/>
              <a:defRPr/>
            </a:pPr>
            <a:r>
              <a:rPr lang="zh-CN" altLang="en-US" b="1" dirty="0">
                <a:latin typeface="Times New Roman" pitchFamily="18" charset="0"/>
                <a:ea typeface="黑体" pitchFamily="2" charset="-122"/>
              </a:rPr>
              <a:t>模拟退火算法的缺点</a:t>
            </a:r>
          </a:p>
          <a:p>
            <a:pPr marL="444500" indent="-444500">
              <a:lnSpc>
                <a:spcPct val="120000"/>
              </a:lnSpc>
              <a:spcBef>
                <a:spcPct val="10000"/>
              </a:spcBef>
              <a:buClr>
                <a:schemeClr val="folHlink"/>
              </a:buClr>
              <a:buSzPct val="90000"/>
              <a:buNone/>
              <a:defRPr/>
            </a:pPr>
            <a:r>
              <a:rPr lang="zh-CN" altLang="en-US" b="1" dirty="0">
                <a:solidFill>
                  <a:schemeClr val="folHlink"/>
                </a:solidFill>
                <a:latin typeface="Times New Roman" pitchFamily="18" charset="0"/>
                <a:ea typeface="楷体_GB2312" pitchFamily="49" charset="-122"/>
              </a:rPr>
              <a:t>             由于要求较高的初始温度、较慢的降温速率、较低的终止温度，以及各温度下足够多次的抽样，因此优化过程较长。</a:t>
            </a:r>
          </a:p>
          <a:p>
            <a:pPr>
              <a:defRPr/>
            </a:pPr>
            <a:endParaRPr lang="zh-CN" altLang="en-US" dirty="0"/>
          </a:p>
        </p:txBody>
      </p:sp>
    </p:spTree>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pic>
        <p:nvPicPr>
          <p:cNvPr id="1026" name="Picture 2" descr="https://timgsa.baidu.com/timg?image&amp;quality=80&amp;size=b9999_10000&amp;sec=1590055949334&amp;di=ed949ec9d3a3b2e436ac4941b4b62160&amp;imgtype=0&amp;src=http%3A%2F%2Fpic.51yuansu.com%2Fpic3%2Fcover%2F00%2F72%2F18%2F58b0f157501a1_6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847" y="1434352"/>
            <a:ext cx="2568482" cy="256848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541454" y="4487897"/>
            <a:ext cx="4493538" cy="461665"/>
          </a:xfrm>
          <a:prstGeom prst="rect">
            <a:avLst/>
          </a:prstGeom>
          <a:noFill/>
        </p:spPr>
        <p:txBody>
          <a:bodyPr wrap="none" rtlCol="0">
            <a:spAutoFit/>
          </a:bodyPr>
          <a:lstStyle/>
          <a:p>
            <a:r>
              <a:rPr lang="zh-CN" altLang="en-US" sz="2400" dirty="0"/>
              <a:t>爬山算法与物理退火间的联系？</a:t>
            </a:r>
          </a:p>
        </p:txBody>
      </p:sp>
    </p:spTree>
    <p:extLst>
      <p:ext uri="{BB962C8B-B14F-4D97-AF65-F5344CB8AC3E}">
        <p14:creationId xmlns:p14="http://schemas.microsoft.com/office/powerpoint/2010/main" val="7366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anim calcmode="lin" valueType="num">
                                      <p:cBhvr>
                                        <p:cTn id="10" dur="500" fill="hold"/>
                                        <p:tgtEl>
                                          <p:spTgt spid="1026"/>
                                        </p:tgtEl>
                                        <p:attrNameLst>
                                          <p:attrName>ppt_x</p:attrName>
                                        </p:attrNameLst>
                                      </p:cBhvr>
                                      <p:tavLst>
                                        <p:tav tm="0">
                                          <p:val>
                                            <p:fltVal val="0.5"/>
                                          </p:val>
                                        </p:tav>
                                        <p:tav tm="100000">
                                          <p:val>
                                            <p:strVal val="#ppt_x"/>
                                          </p:val>
                                        </p:tav>
                                      </p:tavLst>
                                    </p:anim>
                                    <p:anim calcmode="lin" valueType="num">
                                      <p:cBhvr>
                                        <p:cTn id="11" dur="500" fill="hold"/>
                                        <p:tgtEl>
                                          <p:spTgt spid="102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爬山算法过程：</a:t>
            </a: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物理退火过程</a:t>
            </a:r>
          </a:p>
        </p:txBody>
      </p:sp>
      <p:sp>
        <p:nvSpPr>
          <p:cNvPr id="3" name="任意多边形 2"/>
          <p:cNvSpPr/>
          <p:nvPr/>
        </p:nvSpPr>
        <p:spPr>
          <a:xfrm>
            <a:off x="7974105" y="802406"/>
            <a:ext cx="3137647" cy="1408956"/>
          </a:xfrm>
          <a:custGeom>
            <a:avLst/>
            <a:gdLst>
              <a:gd name="connsiteX0" fmla="*/ 0 w 3137647"/>
              <a:gd name="connsiteY0" fmla="*/ 557185 h 1408956"/>
              <a:gd name="connsiteX1" fmla="*/ 466165 w 3137647"/>
              <a:gd name="connsiteY1" fmla="*/ 216526 h 1408956"/>
              <a:gd name="connsiteX2" fmla="*/ 923365 w 3137647"/>
              <a:gd name="connsiteY2" fmla="*/ 1130926 h 1408956"/>
              <a:gd name="connsiteX3" fmla="*/ 1649506 w 3137647"/>
              <a:gd name="connsiteY3" fmla="*/ 1373 h 1408956"/>
              <a:gd name="connsiteX4" fmla="*/ 2617694 w 3137647"/>
              <a:gd name="connsiteY4" fmla="*/ 1408832 h 1408956"/>
              <a:gd name="connsiteX5" fmla="*/ 3137647 w 3137647"/>
              <a:gd name="connsiteY5" fmla="*/ 91020 h 1408956"/>
              <a:gd name="connsiteX6" fmla="*/ 3137647 w 3137647"/>
              <a:gd name="connsiteY6" fmla="*/ 91020 h 14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647" h="1408956">
                <a:moveTo>
                  <a:pt x="0" y="557185"/>
                </a:moveTo>
                <a:cubicBezTo>
                  <a:pt x="156135" y="339044"/>
                  <a:pt x="312271" y="120903"/>
                  <a:pt x="466165" y="216526"/>
                </a:cubicBezTo>
                <a:cubicBezTo>
                  <a:pt x="620059" y="312149"/>
                  <a:pt x="726142" y="1166785"/>
                  <a:pt x="923365" y="1130926"/>
                </a:cubicBezTo>
                <a:cubicBezTo>
                  <a:pt x="1120588" y="1095067"/>
                  <a:pt x="1367118" y="-44945"/>
                  <a:pt x="1649506" y="1373"/>
                </a:cubicBezTo>
                <a:cubicBezTo>
                  <a:pt x="1931894" y="47691"/>
                  <a:pt x="2369671" y="1393891"/>
                  <a:pt x="2617694" y="1408832"/>
                </a:cubicBezTo>
                <a:cubicBezTo>
                  <a:pt x="2865717" y="1423773"/>
                  <a:pt x="3137647" y="91020"/>
                  <a:pt x="3137647" y="91020"/>
                </a:cubicBezTo>
                <a:lnTo>
                  <a:pt x="3137647" y="910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17812" y="2252504"/>
            <a:ext cx="976549" cy="369332"/>
          </a:xfrm>
          <a:prstGeom prst="rect">
            <a:avLst/>
          </a:prstGeom>
          <a:noFill/>
        </p:spPr>
        <p:txBody>
          <a:bodyPr wrap="none" rtlCol="0">
            <a:spAutoFit/>
          </a:bodyPr>
          <a:lstStyle/>
          <a:p>
            <a:r>
              <a:rPr lang="zh-CN" altLang="en-US" dirty="0"/>
              <a:t>当前解</a:t>
            </a:r>
            <a:r>
              <a:rPr lang="en-US" altLang="zh-CN" dirty="0"/>
              <a:t>x</a:t>
            </a:r>
            <a:endParaRPr lang="zh-CN" altLang="en-US" dirty="0"/>
          </a:p>
        </p:txBody>
      </p:sp>
      <p:grpSp>
        <p:nvGrpSpPr>
          <p:cNvPr id="13" name="组合 12"/>
          <p:cNvGrpSpPr/>
          <p:nvPr/>
        </p:nvGrpSpPr>
        <p:grpSpPr>
          <a:xfrm>
            <a:off x="2305010" y="2252504"/>
            <a:ext cx="2925342" cy="369332"/>
            <a:chOff x="2305010" y="2252504"/>
            <a:chExt cx="2925342" cy="369332"/>
          </a:xfrm>
        </p:grpSpPr>
        <p:sp>
          <p:nvSpPr>
            <p:cNvPr id="5" name="文本框 4"/>
            <p:cNvSpPr txBox="1"/>
            <p:nvPr/>
          </p:nvSpPr>
          <p:spPr>
            <a:xfrm>
              <a:off x="2654006" y="2252504"/>
              <a:ext cx="2576346" cy="369332"/>
            </a:xfrm>
            <a:prstGeom prst="rect">
              <a:avLst/>
            </a:prstGeom>
            <a:noFill/>
          </p:spPr>
          <p:txBody>
            <a:bodyPr wrap="none" rtlCol="0">
              <a:spAutoFit/>
            </a:bodyPr>
            <a:lstStyle/>
            <a:p>
              <a:r>
                <a:rPr lang="zh-CN" altLang="en-US" dirty="0"/>
                <a:t>增加步长得到新解</a:t>
              </a:r>
              <a:r>
                <a:rPr lang="en-US" altLang="zh-CN" dirty="0"/>
                <a:t>x+</a:t>
              </a:r>
              <a:r>
                <a:rPr lang="zh-CN" altLang="en-US" dirty="0"/>
                <a:t>△</a:t>
              </a:r>
              <a:r>
                <a:rPr lang="en-US" altLang="zh-CN" dirty="0"/>
                <a:t>x</a:t>
              </a:r>
              <a:endParaRPr lang="zh-CN" altLang="en-US" dirty="0"/>
            </a:p>
          </p:txBody>
        </p:sp>
        <p:cxnSp>
          <p:nvCxnSpPr>
            <p:cNvPr id="8" name="直接箭头连接符 7"/>
            <p:cNvCxnSpPr/>
            <p:nvPr/>
          </p:nvCxnSpPr>
          <p:spPr>
            <a:xfrm flipV="1">
              <a:off x="2305010" y="2421494"/>
              <a:ext cx="406911" cy="78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157338" y="2263090"/>
            <a:ext cx="3066872" cy="369332"/>
            <a:chOff x="5157338" y="2263090"/>
            <a:chExt cx="3066872" cy="369332"/>
          </a:xfrm>
        </p:grpSpPr>
        <p:sp>
          <p:nvSpPr>
            <p:cNvPr id="6" name="文本框 5"/>
            <p:cNvSpPr txBox="1"/>
            <p:nvPr/>
          </p:nvSpPr>
          <p:spPr>
            <a:xfrm>
              <a:off x="5586950" y="2263090"/>
              <a:ext cx="2637260" cy="369332"/>
            </a:xfrm>
            <a:prstGeom prst="rect">
              <a:avLst/>
            </a:prstGeom>
            <a:noFill/>
          </p:spPr>
          <p:txBody>
            <a:bodyPr wrap="none" rtlCol="0">
              <a:spAutoFit/>
            </a:bodyPr>
            <a:lstStyle/>
            <a:p>
              <a:r>
                <a:rPr lang="zh-CN" altLang="en-US" dirty="0"/>
                <a:t>判断</a:t>
              </a:r>
              <a:r>
                <a:rPr lang="en-US" altLang="zh-CN" dirty="0"/>
                <a:t>f(x+</a:t>
              </a:r>
              <a:r>
                <a:rPr lang="zh-CN" altLang="en-US" dirty="0"/>
                <a:t>△</a:t>
              </a:r>
              <a:r>
                <a:rPr lang="en-US" altLang="zh-CN" dirty="0"/>
                <a:t>x)</a:t>
              </a:r>
              <a:r>
                <a:rPr lang="zh-CN" altLang="en-US" dirty="0"/>
                <a:t>与</a:t>
              </a:r>
              <a:r>
                <a:rPr lang="en-US" altLang="zh-CN" dirty="0"/>
                <a:t>f(x)</a:t>
              </a:r>
              <a:r>
                <a:rPr lang="zh-CN" altLang="en-US" dirty="0"/>
                <a:t>的大小</a:t>
              </a:r>
            </a:p>
          </p:txBody>
        </p:sp>
        <p:cxnSp>
          <p:nvCxnSpPr>
            <p:cNvPr id="9" name="直接箭头连接符 8"/>
            <p:cNvCxnSpPr/>
            <p:nvPr/>
          </p:nvCxnSpPr>
          <p:spPr>
            <a:xfrm flipV="1">
              <a:off x="5157338" y="2433251"/>
              <a:ext cx="502627" cy="39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8116030" y="2263090"/>
            <a:ext cx="1841376" cy="369332"/>
            <a:chOff x="8116030" y="2263090"/>
            <a:chExt cx="1841376" cy="369332"/>
          </a:xfrm>
        </p:grpSpPr>
        <p:cxnSp>
          <p:nvCxnSpPr>
            <p:cNvPr id="10" name="直接箭头连接符 9"/>
            <p:cNvCxnSpPr/>
            <p:nvPr/>
          </p:nvCxnSpPr>
          <p:spPr>
            <a:xfrm flipV="1">
              <a:off x="8116030" y="2429332"/>
              <a:ext cx="502627" cy="39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618578" y="2263090"/>
              <a:ext cx="1338828" cy="369332"/>
            </a:xfrm>
            <a:prstGeom prst="rect">
              <a:avLst/>
            </a:prstGeom>
            <a:noFill/>
          </p:spPr>
          <p:txBody>
            <a:bodyPr wrap="none" rtlCol="0">
              <a:spAutoFit/>
            </a:bodyPr>
            <a:lstStyle/>
            <a:p>
              <a:r>
                <a:rPr lang="zh-CN" altLang="en-US" dirty="0"/>
                <a:t>局部最优解</a:t>
              </a:r>
            </a:p>
          </p:txBody>
        </p:sp>
      </p:grpSp>
      <p:grpSp>
        <p:nvGrpSpPr>
          <p:cNvPr id="23" name="组合 22"/>
          <p:cNvGrpSpPr/>
          <p:nvPr/>
        </p:nvGrpSpPr>
        <p:grpSpPr>
          <a:xfrm>
            <a:off x="2497816" y="1596628"/>
            <a:ext cx="5869527" cy="832704"/>
            <a:chOff x="2497816" y="1596628"/>
            <a:chExt cx="5869527" cy="832704"/>
          </a:xfrm>
        </p:grpSpPr>
        <p:cxnSp>
          <p:nvCxnSpPr>
            <p:cNvPr id="17" name="直接箭头连接符 16"/>
            <p:cNvCxnSpPr/>
            <p:nvPr/>
          </p:nvCxnSpPr>
          <p:spPr>
            <a:xfrm flipV="1">
              <a:off x="8367343" y="2002536"/>
              <a:ext cx="0" cy="42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2497816" y="1975104"/>
              <a:ext cx="5869527"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497816" y="1982738"/>
              <a:ext cx="0" cy="42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157338" y="1596628"/>
              <a:ext cx="1018227" cy="369332"/>
            </a:xfrm>
            <a:prstGeom prst="rect">
              <a:avLst/>
            </a:prstGeom>
            <a:noFill/>
          </p:spPr>
          <p:txBody>
            <a:bodyPr wrap="none" rtlCol="0">
              <a:spAutoFit/>
            </a:bodyPr>
            <a:lstStyle/>
            <a:p>
              <a:r>
                <a:rPr lang="en-US" altLang="zh-CN" dirty="0"/>
                <a:t>x= x+</a:t>
              </a:r>
              <a:r>
                <a:rPr lang="zh-CN" altLang="en-US" dirty="0"/>
                <a:t>△</a:t>
              </a:r>
              <a:r>
                <a:rPr lang="en-US" altLang="zh-CN" dirty="0"/>
                <a:t>x</a:t>
              </a:r>
              <a:endParaRPr lang="zh-CN" altLang="en-US" dirty="0"/>
            </a:p>
          </p:txBody>
        </p:sp>
      </p:grpSp>
      <p:sp>
        <p:nvSpPr>
          <p:cNvPr id="24" name="文本框 23"/>
          <p:cNvSpPr txBox="1"/>
          <p:nvPr/>
        </p:nvSpPr>
        <p:spPr>
          <a:xfrm>
            <a:off x="1338365" y="4235792"/>
            <a:ext cx="1569660" cy="369332"/>
          </a:xfrm>
          <a:prstGeom prst="rect">
            <a:avLst/>
          </a:prstGeom>
          <a:noFill/>
        </p:spPr>
        <p:txBody>
          <a:bodyPr wrap="none" rtlCol="0">
            <a:spAutoFit/>
          </a:bodyPr>
          <a:lstStyle/>
          <a:p>
            <a:r>
              <a:rPr lang="zh-CN" altLang="en-US" dirty="0"/>
              <a:t>当前能量状态</a:t>
            </a:r>
          </a:p>
        </p:txBody>
      </p:sp>
      <p:grpSp>
        <p:nvGrpSpPr>
          <p:cNvPr id="27" name="组合 26"/>
          <p:cNvGrpSpPr/>
          <p:nvPr/>
        </p:nvGrpSpPr>
        <p:grpSpPr>
          <a:xfrm>
            <a:off x="2902567" y="4243630"/>
            <a:ext cx="3534483" cy="369332"/>
            <a:chOff x="2305010" y="2252504"/>
            <a:chExt cx="3534483" cy="369332"/>
          </a:xfrm>
        </p:grpSpPr>
        <p:sp>
          <p:nvSpPr>
            <p:cNvPr id="28" name="文本框 27"/>
            <p:cNvSpPr txBox="1"/>
            <p:nvPr/>
          </p:nvSpPr>
          <p:spPr>
            <a:xfrm>
              <a:off x="2654006" y="2252504"/>
              <a:ext cx="3185487" cy="369332"/>
            </a:xfrm>
            <a:prstGeom prst="rect">
              <a:avLst/>
            </a:prstGeom>
            <a:noFill/>
          </p:spPr>
          <p:txBody>
            <a:bodyPr wrap="none" rtlCol="0">
              <a:spAutoFit/>
            </a:bodyPr>
            <a:lstStyle/>
            <a:p>
              <a:r>
                <a:rPr lang="zh-CN" altLang="en-US" dirty="0"/>
                <a:t>温度降低，产生新的能量状态</a:t>
              </a:r>
            </a:p>
          </p:txBody>
        </p:sp>
        <p:cxnSp>
          <p:nvCxnSpPr>
            <p:cNvPr id="29" name="直接箭头连接符 28"/>
            <p:cNvCxnSpPr/>
            <p:nvPr/>
          </p:nvCxnSpPr>
          <p:spPr>
            <a:xfrm flipV="1">
              <a:off x="2305010" y="2421494"/>
              <a:ext cx="406911" cy="78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340096" y="4281340"/>
            <a:ext cx="1999272" cy="369332"/>
            <a:chOff x="5157338" y="2263090"/>
            <a:chExt cx="1999272" cy="369332"/>
          </a:xfrm>
        </p:grpSpPr>
        <p:sp>
          <p:nvSpPr>
            <p:cNvPr id="31" name="文本框 30"/>
            <p:cNvSpPr txBox="1"/>
            <p:nvPr/>
          </p:nvSpPr>
          <p:spPr>
            <a:xfrm>
              <a:off x="5586950" y="2263090"/>
              <a:ext cx="1569660" cy="369332"/>
            </a:xfrm>
            <a:prstGeom prst="rect">
              <a:avLst/>
            </a:prstGeom>
            <a:noFill/>
          </p:spPr>
          <p:txBody>
            <a:bodyPr wrap="none" rtlCol="0">
              <a:spAutoFit/>
            </a:bodyPr>
            <a:lstStyle/>
            <a:p>
              <a:r>
                <a:rPr lang="zh-CN" altLang="en-US" dirty="0"/>
                <a:t>比较新旧能量</a:t>
              </a:r>
            </a:p>
          </p:txBody>
        </p:sp>
        <p:cxnSp>
          <p:nvCxnSpPr>
            <p:cNvPr id="32" name="直接箭头连接符 31"/>
            <p:cNvCxnSpPr/>
            <p:nvPr/>
          </p:nvCxnSpPr>
          <p:spPr>
            <a:xfrm flipV="1">
              <a:off x="5157338" y="2433251"/>
              <a:ext cx="502627" cy="39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8320298" y="4308772"/>
            <a:ext cx="1841376" cy="369332"/>
            <a:chOff x="8116030" y="2263090"/>
            <a:chExt cx="1841376" cy="369332"/>
          </a:xfrm>
        </p:grpSpPr>
        <p:cxnSp>
          <p:nvCxnSpPr>
            <p:cNvPr id="34" name="直接箭头连接符 33"/>
            <p:cNvCxnSpPr/>
            <p:nvPr/>
          </p:nvCxnSpPr>
          <p:spPr>
            <a:xfrm flipV="1">
              <a:off x="8116030" y="2429332"/>
              <a:ext cx="502627" cy="39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618578" y="2263090"/>
              <a:ext cx="1338828" cy="369332"/>
            </a:xfrm>
            <a:prstGeom prst="rect">
              <a:avLst/>
            </a:prstGeom>
            <a:noFill/>
          </p:spPr>
          <p:txBody>
            <a:bodyPr wrap="none" rtlCol="0">
              <a:spAutoFit/>
            </a:bodyPr>
            <a:lstStyle/>
            <a:p>
              <a:r>
                <a:rPr lang="zh-CN" altLang="en-US" dirty="0"/>
                <a:t>局部最优解</a:t>
              </a:r>
            </a:p>
          </p:txBody>
        </p:sp>
      </p:grpSp>
      <p:grpSp>
        <p:nvGrpSpPr>
          <p:cNvPr id="36" name="组合 35"/>
          <p:cNvGrpSpPr/>
          <p:nvPr/>
        </p:nvGrpSpPr>
        <p:grpSpPr>
          <a:xfrm>
            <a:off x="3095373" y="3966230"/>
            <a:ext cx="5869527" cy="454228"/>
            <a:chOff x="2497816" y="1975104"/>
            <a:chExt cx="5869527" cy="454228"/>
          </a:xfrm>
        </p:grpSpPr>
        <p:cxnSp>
          <p:nvCxnSpPr>
            <p:cNvPr id="37" name="直接箭头连接符 36"/>
            <p:cNvCxnSpPr/>
            <p:nvPr/>
          </p:nvCxnSpPr>
          <p:spPr>
            <a:xfrm flipV="1">
              <a:off x="8367343" y="2002536"/>
              <a:ext cx="0" cy="42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2497816" y="1975104"/>
              <a:ext cx="5869527" cy="1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497816" y="1982738"/>
              <a:ext cx="0" cy="42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3942179" y="4742518"/>
            <a:ext cx="3477317" cy="1434445"/>
            <a:chOff x="3942179" y="4742518"/>
            <a:chExt cx="3477317" cy="1434445"/>
          </a:xfrm>
        </p:grpSpPr>
        <p:pic>
          <p:nvPicPr>
            <p:cNvPr id="2050" name="Picture 2" descr="https://timgsa.baidu.com/timg?image&amp;quality=80&amp;size=b9999_10000&amp;sec=1590058024808&amp;di=14f4ac7fb54bccceac90fdb9912aad85&amp;imgtype=0&amp;src=http%3A%2F%2Fbpic.588ku.com%2Felement_origin_min_pic%2F16%2F08%2F14%2F1457b0143af3c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2179" y="4742518"/>
              <a:ext cx="1379274" cy="1434445"/>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p:cNvSpPr txBox="1"/>
            <p:nvPr/>
          </p:nvSpPr>
          <p:spPr>
            <a:xfrm>
              <a:off x="5157338" y="5459740"/>
              <a:ext cx="2262158" cy="369332"/>
            </a:xfrm>
            <a:prstGeom prst="rect">
              <a:avLst/>
            </a:prstGeom>
            <a:noFill/>
          </p:spPr>
          <p:txBody>
            <a:bodyPr wrap="none" rtlCol="0">
              <a:spAutoFit/>
            </a:bodyPr>
            <a:lstStyle/>
            <a:p>
              <a:r>
                <a:rPr lang="zh-CN" altLang="en-US" dirty="0"/>
                <a:t>如何跳出局部最优？</a:t>
              </a:r>
            </a:p>
          </p:txBody>
        </p:sp>
      </p:grpSp>
      <p:sp>
        <p:nvSpPr>
          <p:cNvPr id="45" name="文本框 44"/>
          <p:cNvSpPr txBox="1"/>
          <p:nvPr/>
        </p:nvSpPr>
        <p:spPr>
          <a:xfrm>
            <a:off x="7653861" y="5378793"/>
            <a:ext cx="3465573" cy="646331"/>
          </a:xfrm>
          <a:prstGeom prst="rect">
            <a:avLst/>
          </a:prstGeom>
          <a:noFill/>
        </p:spPr>
        <p:txBody>
          <a:bodyPr wrap="square" rtlCol="0">
            <a:spAutoFit/>
          </a:bodyPr>
          <a:lstStyle/>
          <a:p>
            <a:r>
              <a:rPr lang="zh-CN" altLang="en-US" dirty="0"/>
              <a:t>继续冷却，跳出局部能量最优（有一定概率）</a:t>
            </a:r>
            <a:endParaRPr lang="en-US" altLang="zh-CN" dirty="0"/>
          </a:p>
        </p:txBody>
      </p:sp>
    </p:spTree>
    <p:extLst>
      <p:ext uri="{BB962C8B-B14F-4D97-AF65-F5344CB8AC3E}">
        <p14:creationId xmlns:p14="http://schemas.microsoft.com/office/powerpoint/2010/main" val="251295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模拟退火算法基本思想</a:t>
            </a:r>
            <a:endParaRPr lang="en-US" altLang="zh-CN" dirty="0"/>
          </a:p>
          <a:p>
            <a:pPr>
              <a:lnSpc>
                <a:spcPct val="150000"/>
              </a:lnSpc>
            </a:pPr>
            <a:endParaRPr lang="zh-CN" altLang="en-US" dirty="0"/>
          </a:p>
        </p:txBody>
      </p:sp>
      <p:sp>
        <p:nvSpPr>
          <p:cNvPr id="3" name="文本框 2"/>
          <p:cNvSpPr txBox="1"/>
          <p:nvPr/>
        </p:nvSpPr>
        <p:spPr>
          <a:xfrm>
            <a:off x="5916705" y="923365"/>
            <a:ext cx="2723823" cy="369332"/>
          </a:xfrm>
          <a:prstGeom prst="rect">
            <a:avLst/>
          </a:prstGeom>
          <a:noFill/>
        </p:spPr>
        <p:txBody>
          <a:bodyPr wrap="none" rtlCol="0">
            <a:spAutoFit/>
          </a:bodyPr>
          <a:lstStyle/>
          <a:p>
            <a:r>
              <a:rPr lang="zh-CN" altLang="en-US" dirty="0"/>
              <a:t>把跳出概率引入爬山算法</a:t>
            </a:r>
          </a:p>
        </p:txBody>
      </p:sp>
      <p:grpSp>
        <p:nvGrpSpPr>
          <p:cNvPr id="21" name="组合 20"/>
          <p:cNvGrpSpPr/>
          <p:nvPr/>
        </p:nvGrpSpPr>
        <p:grpSpPr>
          <a:xfrm>
            <a:off x="8686075" y="923365"/>
            <a:ext cx="2144126" cy="369332"/>
            <a:chOff x="8686075" y="923365"/>
            <a:chExt cx="2144126" cy="369332"/>
          </a:xfrm>
        </p:grpSpPr>
        <p:sp>
          <p:nvSpPr>
            <p:cNvPr id="4" name="文本框 3"/>
            <p:cNvSpPr txBox="1"/>
            <p:nvPr/>
          </p:nvSpPr>
          <p:spPr>
            <a:xfrm>
              <a:off x="9260541" y="923365"/>
              <a:ext cx="1569660" cy="369332"/>
            </a:xfrm>
            <a:prstGeom prst="rect">
              <a:avLst/>
            </a:prstGeom>
            <a:noFill/>
          </p:spPr>
          <p:txBody>
            <a:bodyPr wrap="none" rtlCol="0">
              <a:spAutoFit/>
            </a:bodyPr>
            <a:lstStyle/>
            <a:p>
              <a:r>
                <a:rPr lang="zh-CN" altLang="en-US" dirty="0"/>
                <a:t>模拟退火算法</a:t>
              </a:r>
            </a:p>
          </p:txBody>
        </p:sp>
        <p:sp>
          <p:nvSpPr>
            <p:cNvPr id="5" name="右箭头 4"/>
            <p:cNvSpPr/>
            <p:nvPr/>
          </p:nvSpPr>
          <p:spPr>
            <a:xfrm>
              <a:off x="8686075" y="1015698"/>
              <a:ext cx="528918"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1440974" y="1612758"/>
            <a:ext cx="2539413" cy="369332"/>
          </a:xfrm>
          <a:prstGeom prst="rect">
            <a:avLst/>
          </a:prstGeom>
        </p:spPr>
        <p:txBody>
          <a:bodyPr wrap="none">
            <a:spAutoFit/>
          </a:bodyPr>
          <a:lstStyle/>
          <a:p>
            <a:r>
              <a:rPr lang="en-US" altLang="zh-CN" dirty="0">
                <a:solidFill>
                  <a:srgbClr val="4D4D4D"/>
                </a:solidFill>
                <a:latin typeface="Microsoft YaHei" panose="020B0503020204020204" pitchFamily="34" charset="-122"/>
                <a:ea typeface="Microsoft YaHei" panose="020B0503020204020204" pitchFamily="34" charset="-122"/>
              </a:rPr>
              <a:t>Metropolis</a:t>
            </a:r>
            <a:r>
              <a:rPr lang="zh-CN" altLang="en-US" dirty="0">
                <a:solidFill>
                  <a:srgbClr val="4D4D4D"/>
                </a:solidFill>
                <a:latin typeface="Microsoft YaHei" panose="020B0503020204020204" pitchFamily="34" charset="-122"/>
                <a:ea typeface="Microsoft YaHei" panose="020B0503020204020204" pitchFamily="34" charset="-122"/>
              </a:rPr>
              <a:t>接收准则：</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1927411" y="2263588"/>
                <a:ext cx="2490362" cy="1119089"/>
              </a:xfrm>
              <a:prstGeom prst="rect">
                <a:avLst/>
              </a:prstGeom>
              <a:noFill/>
            </p:spPr>
            <p:txBody>
              <a:bodyPr wrap="none" lIns="0" tIns="0" rIns="0" bIns="0" rtlCol="0">
                <a:spAutoFit/>
              </a:bodyPr>
              <a:lstStyle/>
              <a:p>
                <a:r>
                  <a:rPr lang="en-US" altLang="zh-CN" sz="2800" b="0" dirty="0"/>
                  <a:t>P=</a:t>
                </a:r>
                <a14:m>
                  <m:oMath xmlns:m="http://schemas.openxmlformats.org/officeDocument/2006/math">
                    <m:d>
                      <m:dPr>
                        <m:begChr m:val="{"/>
                        <m:endChr m:val=""/>
                        <m:ctrlPr>
                          <a:rPr lang="en-US" altLang="zh-CN" sz="2800" b="0" i="1" smtClean="0">
                            <a:latin typeface="Cambria Math" panose="02040503050406030204" pitchFamily="18" charset="0"/>
                          </a:rPr>
                        </m:ctrlPr>
                      </m:dPr>
                      <m:e>
                        <m:m>
                          <m:mPr>
                            <m:mcs>
                              <m:mc>
                                <m:mcPr>
                                  <m:count m:val="1"/>
                                  <m:mcJc m:val="center"/>
                                </m:mcPr>
                              </m:mc>
                            </m:mcs>
                            <m:ctrlPr>
                              <a:rPr lang="en-US" altLang="zh-CN" sz="2800" b="0" i="1" smtClean="0">
                                <a:latin typeface="Cambria Math" panose="02040503050406030204" pitchFamily="18" charset="0"/>
                              </a:rPr>
                            </m:ctrlPr>
                          </m:mPr>
                          <m:mr>
                            <m:e>
                              <m:r>
                                <m:rPr>
                                  <m:brk m:alnAt="7"/>
                                </m:rPr>
                                <a:rPr lang="en-US" altLang="zh-CN" sz="2800" b="0" i="1" smtClean="0">
                                  <a:latin typeface="Cambria Math" panose="02040503050406030204" pitchFamily="18" charset="0"/>
                                </a:rPr>
                                <m:t>1</m:t>
                              </m:r>
                              <m:r>
                                <a:rPr lang="en-US" altLang="zh-CN" sz="2800">
                                  <a:latin typeface="Cambria Math" panose="02040503050406030204" pitchFamily="18" charset="0"/>
                                </a:rPr>
                                <m:t>,</m:t>
                              </m:r>
                              <m:r>
                                <a:rPr lang="en-US" altLang="zh-CN" sz="2800" i="1">
                                  <a:latin typeface="Cambria Math" panose="02040503050406030204" pitchFamily="18" charset="0"/>
                                </a:rPr>
                                <m:t>𝐸</m:t>
                              </m:r>
                              <m:r>
                                <a:rPr lang="en-US" altLang="zh-CN" sz="2800" i="1" baseline="-25000">
                                  <a:latin typeface="Cambria Math" panose="02040503050406030204" pitchFamily="18" charset="0"/>
                                </a:rPr>
                                <m:t>𝑗</m:t>
                              </m:r>
                              <m:r>
                                <m:rPr>
                                  <m:nor/>
                                </m:rPr>
                                <a:rPr lang="en-US" altLang="zh-CN" sz="2800" b="0" i="0" dirty="0" smtClean="0"/>
                                <m:t>&lt;=</m:t>
                              </m:r>
                              <m:r>
                                <a:rPr lang="en-US" altLang="zh-CN" sz="2800" i="1">
                                  <a:latin typeface="Cambria Math" panose="02040503050406030204" pitchFamily="18" charset="0"/>
                                </a:rPr>
                                <m:t>𝐸</m:t>
                              </m:r>
                              <m:r>
                                <a:rPr lang="en-US" altLang="zh-CN" sz="2800" i="1" baseline="-25000">
                                  <a:latin typeface="Cambria Math" panose="02040503050406030204" pitchFamily="18" charset="0"/>
                                </a:rPr>
                                <m:t>𝑖</m:t>
                              </m:r>
                            </m:e>
                          </m:mr>
                          <m:m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b="0" i="1" smtClean="0">
                                      <a:latin typeface="Cambria Math" panose="02040503050406030204" pitchFamily="18" charset="0"/>
                                    </a:rPr>
                                    <m:t> </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𝐸</m:t>
                                      </m:r>
                                      <m:r>
                                        <a:rPr lang="en-US" altLang="zh-CN" sz="2800" i="1" baseline="-25000">
                                          <a:latin typeface="Cambria Math" panose="02040503050406030204" pitchFamily="18" charset="0"/>
                                        </a:rPr>
                                        <m:t>𝑗</m:t>
                                      </m:r>
                                      <m:r>
                                        <a:rPr lang="en-US" altLang="zh-CN" sz="2800" i="1">
                                          <a:latin typeface="Cambria Math" panose="02040503050406030204" pitchFamily="18" charset="0"/>
                                        </a:rPr>
                                        <m:t>−</m:t>
                                      </m:r>
                                      <m:r>
                                        <a:rPr lang="en-US" altLang="zh-CN" sz="2800" i="1">
                                          <a:latin typeface="Cambria Math" panose="02040503050406030204" pitchFamily="18" charset="0"/>
                                        </a:rPr>
                                        <m:t>𝐸𝑖</m:t>
                                      </m:r>
                                    </m:num>
                                    <m:den>
                                      <m:r>
                                        <a:rPr lang="en-US" altLang="zh-CN" sz="2800" i="1">
                                          <a:latin typeface="Cambria Math" panose="02040503050406030204" pitchFamily="18" charset="0"/>
                                        </a:rPr>
                                        <m:t>𝑇</m:t>
                                      </m:r>
                                    </m:den>
                                  </m:f>
                                </m:sup>
                              </m:sSup>
                              <m:r>
                                <a:rPr lang="en-US" altLang="zh-CN" sz="2800">
                                  <a:latin typeface="Cambria Math" panose="02040503050406030204" pitchFamily="18" charset="0"/>
                                </a:rPr>
                                <m:t>,</m:t>
                              </m:r>
                              <m:r>
                                <a:rPr lang="en-US" altLang="zh-CN" sz="2800" i="1">
                                  <a:latin typeface="Cambria Math" panose="02040503050406030204" pitchFamily="18" charset="0"/>
                                </a:rPr>
                                <m:t>𝐸</m:t>
                              </m:r>
                              <m:r>
                                <a:rPr lang="en-US" altLang="zh-CN" sz="2800" i="1" baseline="-25000">
                                  <a:latin typeface="Cambria Math" panose="02040503050406030204" pitchFamily="18" charset="0"/>
                                </a:rPr>
                                <m:t>𝑗</m:t>
                              </m:r>
                              <m:r>
                                <m:rPr>
                                  <m:nor/>
                                </m:rPr>
                                <a:rPr lang="en-US" altLang="zh-CN" sz="2800" dirty="0"/>
                                <m:t>&gt;</m:t>
                              </m:r>
                              <m:r>
                                <a:rPr lang="en-US" altLang="zh-CN" sz="2800" i="1">
                                  <a:latin typeface="Cambria Math" panose="02040503050406030204" pitchFamily="18" charset="0"/>
                                </a:rPr>
                                <m:t>𝐸</m:t>
                              </m:r>
                              <m:r>
                                <a:rPr lang="en-US" altLang="zh-CN" sz="2800" i="1" baseline="-25000">
                                  <a:latin typeface="Cambria Math" panose="02040503050406030204" pitchFamily="18" charset="0"/>
                                </a:rPr>
                                <m:t>𝑖</m:t>
                              </m:r>
                            </m:e>
                          </m:mr>
                        </m:m>
                      </m:e>
                    </m:d>
                  </m:oMath>
                </a14:m>
                <a:endParaRPr lang="zh-CN" altLang="en-US" sz="28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927411" y="2263588"/>
                <a:ext cx="2490362" cy="1119089"/>
              </a:xfrm>
              <a:prstGeom prst="rect">
                <a:avLst/>
              </a:prstGeom>
              <a:blipFill rotWithShape="0">
                <a:blip r:embed="rId2"/>
                <a:stretch>
                  <a:fillRect l="-8557" b="-1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905241" y="3993759"/>
                <a:ext cx="7462877" cy="276999"/>
              </a:xfrm>
              <a:prstGeom prst="rect">
                <a:avLst/>
              </a:prstGeom>
              <a:noFill/>
            </p:spPr>
            <p:txBody>
              <a:bodyPr wrap="none" lIns="0" tIns="0" rIns="0" bIns="0" rtlCol="0">
                <a:spAutoFit/>
              </a:bodyPr>
              <a:lstStyle/>
              <a:p>
                <a14:m>
                  <m:oMath xmlns:m="http://schemas.openxmlformats.org/officeDocument/2006/math">
                    <m:r>
                      <a:rPr lang="zh-CN" altLang="en-US" b="0" i="1" smtClean="0">
                        <a:latin typeface="Cambria Math" panose="02040503050406030204" pitchFamily="18" charset="0"/>
                      </a:rPr>
                      <m:t>其中，</m:t>
                    </m:r>
                    <m:r>
                      <a:rPr lang="en-US" altLang="zh-CN" b="0" i="1" smtClean="0">
                        <a:latin typeface="Cambria Math" panose="02040503050406030204" pitchFamily="18" charset="0"/>
                      </a:rPr>
                      <m:t>𝑃</m:t>
                    </m:r>
                    <m:r>
                      <a:rPr lang="zh-CN" altLang="en-US" b="0" i="1" smtClean="0">
                        <a:latin typeface="Cambria Math" panose="02040503050406030204" pitchFamily="18" charset="0"/>
                      </a:rPr>
                      <m:t>为</m:t>
                    </m:r>
                    <m:r>
                      <a:rPr lang="zh-CN" altLang="en-US" i="1">
                        <a:latin typeface="Cambria Math" panose="02040503050406030204" pitchFamily="18" charset="0"/>
                      </a:rPr>
                      <m:t>转移</m:t>
                    </m:r>
                    <m:r>
                      <a:rPr lang="zh-CN" altLang="en-US" i="1" smtClean="0">
                        <a:latin typeface="Cambria Math" panose="02040503050406030204" pitchFamily="18" charset="0"/>
                      </a:rPr>
                      <m:t>概率</m:t>
                    </m:r>
                    <m:r>
                      <a:rPr lang="zh-CN" altLang="en-US" b="0" i="1" smtClean="0">
                        <a:latin typeface="Cambria Math" panose="02040503050406030204" pitchFamily="18" charset="0"/>
                      </a:rPr>
                      <m:t>，</m:t>
                    </m:r>
                    <m:r>
                      <a:rPr lang="en-US" altLang="zh-CN" b="0" i="1" smtClean="0">
                        <a:latin typeface="Cambria Math" panose="02040503050406030204" pitchFamily="18" charset="0"/>
                      </a:rPr>
                      <m:t>𝑇</m:t>
                    </m:r>
                    <m:r>
                      <a:rPr lang="zh-CN" altLang="en-US" b="0" i="1" smtClean="0">
                        <a:latin typeface="Cambria Math" panose="02040503050406030204" pitchFamily="18" charset="0"/>
                      </a:rPr>
                      <m:t>为温度，</m:t>
                    </m:r>
                    <m:r>
                      <a:rPr lang="en-US" altLang="zh-CN" i="1" smtClean="0">
                        <a:latin typeface="Cambria Math" panose="02040503050406030204" pitchFamily="18" charset="0"/>
                      </a:rPr>
                      <m:t>𝐸</m:t>
                    </m:r>
                    <m:r>
                      <a:rPr lang="en-US" altLang="zh-CN" i="1" baseline="-25000">
                        <a:latin typeface="Cambria Math" panose="02040503050406030204" pitchFamily="18" charset="0"/>
                      </a:rPr>
                      <m:t>𝑗</m:t>
                    </m:r>
                    <m:r>
                      <a:rPr lang="zh-CN" altLang="en-US" b="0" i="1" baseline="-25000" smtClean="0">
                        <a:latin typeface="Cambria Math" panose="02040503050406030204" pitchFamily="18" charset="0"/>
                      </a:rPr>
                      <m:t>：</m:t>
                    </m:r>
                  </m:oMath>
                </a14:m>
                <a:r>
                  <a:rPr lang="zh-CN" altLang="en-US" dirty="0"/>
                  <a:t>新状态下的能量</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𝐸</m:t>
                    </m:r>
                    <m:r>
                      <a:rPr lang="en-US" altLang="zh-CN" i="1" baseline="-25000">
                        <a:latin typeface="Cambria Math" panose="02040503050406030204" pitchFamily="18" charset="0"/>
                      </a:rPr>
                      <m:t>𝑖</m:t>
                    </m:r>
                  </m:oMath>
                </a14:m>
                <a:r>
                  <a:rPr lang="en-US" altLang="zh-CN" dirty="0"/>
                  <a:t>:</a:t>
                </a:r>
                <a:r>
                  <a:rPr lang="zh-CN" altLang="en-US" dirty="0"/>
                  <a:t>当前状态下的能量</a:t>
                </a:r>
                <a14:m>
                  <m:oMath xmlns:m="http://schemas.openxmlformats.org/officeDocument/2006/math">
                    <m:r>
                      <a:rPr lang="en-US" altLang="zh-CN">
                        <a:latin typeface="Cambria Math" panose="02040503050406030204" pitchFamily="18" charset="0"/>
                      </a:rPr>
                      <m:t> </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905241" y="3993759"/>
                <a:ext cx="7462877" cy="276999"/>
              </a:xfrm>
              <a:prstGeom prst="rect">
                <a:avLst/>
              </a:prstGeom>
              <a:blipFill rotWithShape="0">
                <a:blip r:embed="rId3"/>
                <a:stretch>
                  <a:fillRect l="-1552" t="-34783" r="-572" b="-52174"/>
                </a:stretch>
              </a:blipFill>
            </p:spPr>
            <p:txBody>
              <a:bodyPr/>
              <a:lstStyle/>
              <a:p>
                <a:r>
                  <a:rPr lang="zh-CN" altLang="en-US">
                    <a:noFill/>
                  </a:rPr>
                  <a:t> </a:t>
                </a:r>
              </a:p>
            </p:txBody>
          </p:sp>
        </mc:Fallback>
      </mc:AlternateContent>
      <p:sp>
        <p:nvSpPr>
          <p:cNvPr id="9" name="文本框 8"/>
          <p:cNvSpPr txBox="1"/>
          <p:nvPr/>
        </p:nvSpPr>
        <p:spPr>
          <a:xfrm>
            <a:off x="1905241" y="4467618"/>
            <a:ext cx="6819174" cy="1246495"/>
          </a:xfrm>
          <a:prstGeom prst="rect">
            <a:avLst/>
          </a:prstGeom>
          <a:noFill/>
        </p:spPr>
        <p:txBody>
          <a:bodyPr wrap="none" lIns="0" tIns="0" rIns="0" bIns="0" rtlCol="0">
            <a:spAutoFit/>
          </a:bodyPr>
          <a:lstStyle/>
          <a:p>
            <a:pPr marL="285750" indent="-285750">
              <a:lnSpc>
                <a:spcPct val="150000"/>
              </a:lnSpc>
              <a:buFont typeface="Arial" panose="020B0604020202020204" pitchFamily="34" charset="0"/>
              <a:buChar char="•"/>
            </a:pPr>
            <a:r>
              <a:rPr lang="zh-CN" altLang="en-US" dirty="0"/>
              <a:t>如果</a:t>
            </a:r>
            <a:r>
              <a:rPr lang="en-US" altLang="zh-CN" dirty="0"/>
              <a:t>p==1</a:t>
            </a:r>
            <a:r>
              <a:rPr lang="zh-CN" altLang="en-US" dirty="0"/>
              <a:t>，当新状态能量比旧状态能量低时，跳出</a:t>
            </a:r>
            <a:r>
              <a:rPr lang="en-US" altLang="zh-CN" dirty="0"/>
              <a:t>;</a:t>
            </a:r>
          </a:p>
          <a:p>
            <a:pPr marL="285750" indent="-285750">
              <a:lnSpc>
                <a:spcPct val="150000"/>
              </a:lnSpc>
              <a:buFont typeface="Arial" panose="020B0604020202020204" pitchFamily="34" charset="0"/>
              <a:buChar char="•"/>
            </a:pPr>
            <a:r>
              <a:rPr lang="zh-CN" altLang="en-US" dirty="0"/>
              <a:t>如果</a:t>
            </a:r>
            <a:r>
              <a:rPr lang="en-US" altLang="zh-CN" dirty="0"/>
              <a:t>p&lt;&gt;1,</a:t>
            </a:r>
            <a:r>
              <a:rPr lang="zh-CN" altLang="en-US" dirty="0"/>
              <a:t>当新状态能量比旧状态能量高，则进一步进行概率判定</a:t>
            </a:r>
            <a:endParaRPr lang="en-US" altLang="zh-CN" dirty="0"/>
          </a:p>
          <a:p>
            <a:pPr>
              <a:lnSpc>
                <a:spcPct val="150000"/>
              </a:lnSpc>
            </a:pPr>
            <a:r>
              <a:rPr lang="en-US" altLang="zh-CN" dirty="0"/>
              <a:t>                  </a:t>
            </a:r>
            <a:r>
              <a:rPr lang="zh-CN" altLang="en-US" dirty="0"/>
              <a:t>当</a:t>
            </a:r>
            <a:r>
              <a:rPr lang="en-US" altLang="zh-CN" dirty="0"/>
              <a:t>p</a:t>
            </a:r>
            <a:r>
              <a:rPr lang="zh-CN" altLang="en-US" dirty="0"/>
              <a:t>大于</a:t>
            </a:r>
            <a:r>
              <a:rPr lang="en-US" altLang="zh-CN" dirty="0"/>
              <a:t>[0,1</a:t>
            </a:r>
            <a:r>
              <a:rPr lang="zh-CN" altLang="en-US" dirty="0"/>
              <a:t>）间的随机数，则跳出，否则不跳出舍弃</a:t>
            </a:r>
            <a:r>
              <a:rPr lang="en-US" altLang="zh-CN" dirty="0" err="1"/>
              <a:t>Ej</a:t>
            </a:r>
            <a:r>
              <a:rPr lang="en-US" altLang="zh-CN" dirty="0"/>
              <a:t>,</a:t>
            </a:r>
            <a:r>
              <a:rPr lang="zh-CN" altLang="en-US" dirty="0"/>
              <a:t>。</a:t>
            </a:r>
          </a:p>
        </p:txBody>
      </p:sp>
      <p:grpSp>
        <p:nvGrpSpPr>
          <p:cNvPr id="17" name="组合 16"/>
          <p:cNvGrpSpPr/>
          <p:nvPr/>
        </p:nvGrpSpPr>
        <p:grpSpPr>
          <a:xfrm>
            <a:off x="8076355" y="1470212"/>
            <a:ext cx="2618539" cy="1828800"/>
            <a:chOff x="8076355" y="1470212"/>
            <a:chExt cx="2618539" cy="1828800"/>
          </a:xfrm>
        </p:grpSpPr>
        <p:cxnSp>
          <p:nvCxnSpPr>
            <p:cNvPr id="12" name="直接箭头连接符 11"/>
            <p:cNvCxnSpPr/>
            <p:nvPr/>
          </p:nvCxnSpPr>
          <p:spPr>
            <a:xfrm flipV="1">
              <a:off x="8076355" y="2662518"/>
              <a:ext cx="2618539" cy="1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368118" y="1470212"/>
              <a:ext cx="8964"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8498541" y="1954306"/>
              <a:ext cx="1353671" cy="654546"/>
            </a:xfrm>
            <a:custGeom>
              <a:avLst/>
              <a:gdLst>
                <a:gd name="connsiteX0" fmla="*/ 0 w 1353671"/>
                <a:gd name="connsiteY0" fmla="*/ 654423 h 654546"/>
                <a:gd name="connsiteX1" fmla="*/ 645459 w 1353671"/>
                <a:gd name="connsiteY1" fmla="*/ 546847 h 654546"/>
                <a:gd name="connsiteX2" fmla="*/ 1353671 w 1353671"/>
                <a:gd name="connsiteY2" fmla="*/ 0 h 654546"/>
                <a:gd name="connsiteX3" fmla="*/ 1353671 w 1353671"/>
                <a:gd name="connsiteY3" fmla="*/ 0 h 654546"/>
              </a:gdLst>
              <a:ahLst/>
              <a:cxnLst>
                <a:cxn ang="0">
                  <a:pos x="connsiteX0" y="connsiteY0"/>
                </a:cxn>
                <a:cxn ang="0">
                  <a:pos x="connsiteX1" y="connsiteY1"/>
                </a:cxn>
                <a:cxn ang="0">
                  <a:pos x="connsiteX2" y="connsiteY2"/>
                </a:cxn>
                <a:cxn ang="0">
                  <a:pos x="connsiteX3" y="connsiteY3"/>
                </a:cxn>
              </a:cxnLst>
              <a:rect l="l" t="t" r="r" b="b"/>
              <a:pathLst>
                <a:path w="1353671" h="654546">
                  <a:moveTo>
                    <a:pt x="0" y="654423"/>
                  </a:moveTo>
                  <a:cubicBezTo>
                    <a:pt x="209923" y="655170"/>
                    <a:pt x="419847" y="655918"/>
                    <a:pt x="645459" y="546847"/>
                  </a:cubicBezTo>
                  <a:cubicBezTo>
                    <a:pt x="871071" y="437776"/>
                    <a:pt x="1353671" y="0"/>
                    <a:pt x="1353671" y="0"/>
                  </a:cubicBezTo>
                  <a:lnTo>
                    <a:pt x="13536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583712" y="2121652"/>
            <a:ext cx="3442235" cy="1246093"/>
            <a:chOff x="2245333" y="1954306"/>
            <a:chExt cx="3442235" cy="1246093"/>
          </a:xfrm>
        </p:grpSpPr>
        <p:sp>
          <p:nvSpPr>
            <p:cNvPr id="18" name="椭圆 17"/>
            <p:cNvSpPr/>
            <p:nvPr/>
          </p:nvSpPr>
          <p:spPr>
            <a:xfrm>
              <a:off x="2245333" y="2501152"/>
              <a:ext cx="944847" cy="6992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线形标注 1 18"/>
            <p:cNvSpPr/>
            <p:nvPr/>
          </p:nvSpPr>
          <p:spPr>
            <a:xfrm>
              <a:off x="4507992" y="1954306"/>
              <a:ext cx="1179576" cy="569438"/>
            </a:xfrm>
            <a:prstGeom prst="borderCallout1">
              <a:avLst>
                <a:gd name="adj1" fmla="val 18750"/>
                <a:gd name="adj2" fmla="val -8333"/>
                <a:gd name="adj3" fmla="val 114106"/>
                <a:gd name="adj4" fmla="val -1367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动态概率</a:t>
              </a:r>
            </a:p>
          </p:txBody>
        </p:sp>
      </p:grpSp>
    </p:spTree>
    <p:extLst>
      <p:ext uri="{BB962C8B-B14F-4D97-AF65-F5344CB8AC3E}">
        <p14:creationId xmlns:p14="http://schemas.microsoft.com/office/powerpoint/2010/main" val="191369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0E86034-70CD-4859-AC4B-ABE7F119B99D}"/>
              </a:ext>
            </a:extLst>
          </p:cNvPr>
          <p:cNvSpPr>
            <a:spLocks noGrp="1"/>
          </p:cNvSpPr>
          <p:nvPr>
            <p:ph idx="1"/>
          </p:nvPr>
        </p:nvSpPr>
        <p:spPr/>
        <p:txBody>
          <a:bodyPr/>
          <a:lstStyle/>
          <a:p>
            <a:pPr>
              <a:defRPr/>
            </a:pPr>
            <a:r>
              <a:rPr lang="zh-CN" altLang="en-US"/>
              <a:t>介绍模拟退火前，先介绍爬山算法。爬山算法是一种简单的贪心搜索算法，该算法每次从当前解的临近解空间中选择一个最优解作为当前解，直到达到一个局部最优解。</a:t>
            </a:r>
          </a:p>
          <a:p>
            <a:pPr marL="0" indent="0">
              <a:buFont typeface="Wingdings" panose="05000000000000000000" pitchFamily="2" charset="2"/>
              <a:buNone/>
              <a:defRPr/>
            </a:pPr>
            <a:r>
              <a:rPr lang="zh-CN" altLang="en-US"/>
              <a:t> </a:t>
            </a:r>
            <a:endParaRPr lang="en-US" altLang="zh-CN"/>
          </a:p>
          <a:p>
            <a:pPr>
              <a:defRPr/>
            </a:pPr>
            <a:r>
              <a:rPr lang="zh-CN" altLang="en-US"/>
              <a:t>爬山算法实现很简单，其主要缺点是会陷入局部最优解，而不一定能搜索到全局最优解。如图</a:t>
            </a:r>
            <a:r>
              <a:rPr lang="en-US" altLang="zh-CN"/>
              <a:t>1</a:t>
            </a:r>
            <a:r>
              <a:rPr lang="zh-CN" altLang="en-US"/>
              <a:t>所示：假设</a:t>
            </a:r>
            <a:r>
              <a:rPr lang="en-US" altLang="zh-CN"/>
              <a:t>C</a:t>
            </a:r>
            <a:r>
              <a:rPr lang="zh-CN" altLang="en-US"/>
              <a:t>点为当前解，爬山算法搜索到</a:t>
            </a:r>
            <a:r>
              <a:rPr lang="en-US" altLang="zh-CN"/>
              <a:t>A</a:t>
            </a:r>
            <a:r>
              <a:rPr lang="zh-CN" altLang="en-US"/>
              <a:t>点这个局部最优解就会停止搜索，因为在</a:t>
            </a:r>
            <a:r>
              <a:rPr lang="en-US" altLang="zh-CN"/>
              <a:t>A</a:t>
            </a:r>
            <a:r>
              <a:rPr lang="zh-CN" altLang="en-US"/>
              <a:t>点无论向那个方向小幅度移动都不能得到更优的解。</a:t>
            </a:r>
            <a:endParaRPr lang="zh-CN" altLang="en-US" dirty="0"/>
          </a:p>
        </p:txBody>
      </p:sp>
    </p:spTree>
    <p:extLst>
      <p:ext uri="{BB962C8B-B14F-4D97-AF65-F5344CB8AC3E}">
        <p14:creationId xmlns:p14="http://schemas.microsoft.com/office/powerpoint/2010/main" val="1341884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算法步骤：</a:t>
            </a:r>
          </a:p>
        </p:txBody>
      </p:sp>
      <p:sp>
        <p:nvSpPr>
          <p:cNvPr id="3" name="矩形 2"/>
          <p:cNvSpPr/>
          <p:nvPr/>
        </p:nvSpPr>
        <p:spPr>
          <a:xfrm>
            <a:off x="1497106" y="1703417"/>
            <a:ext cx="9197788" cy="397031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t>第一步是由一个产生函数从当前解产生一个位于解空间的新解；</a:t>
            </a:r>
            <a:endParaRPr lang="en-US" altLang="zh-CN" sz="2400" dirty="0"/>
          </a:p>
          <a:p>
            <a:pPr marL="342900" indent="-342900">
              <a:lnSpc>
                <a:spcPct val="150000"/>
              </a:lnSpc>
              <a:buFont typeface="Wingdings" panose="05000000000000000000" pitchFamily="2" charset="2"/>
              <a:buChar char="Ø"/>
            </a:pPr>
            <a:r>
              <a:rPr lang="zh-CN" altLang="en-US" sz="2400" dirty="0"/>
              <a:t>第二步是计算与新解所对应的目标函数差。</a:t>
            </a:r>
            <a:endParaRPr lang="en-US" altLang="zh-CN" sz="2400" dirty="0"/>
          </a:p>
          <a:p>
            <a:pPr marL="342900" indent="-342900">
              <a:lnSpc>
                <a:spcPct val="150000"/>
              </a:lnSpc>
              <a:buFont typeface="Wingdings" panose="05000000000000000000" pitchFamily="2" charset="2"/>
              <a:buChar char="Ø"/>
            </a:pPr>
            <a:r>
              <a:rPr lang="zh-CN" altLang="en-US" sz="2400" dirty="0"/>
              <a:t>第三步是判断新解是否被接受,判断的依据是一个接受准则，最常用的接受准则是Metropolis准则: </a:t>
            </a:r>
            <a:endParaRPr lang="en-US" altLang="zh-CN" sz="2400" dirty="0"/>
          </a:p>
          <a:p>
            <a:pPr marL="342900" indent="-342900">
              <a:lnSpc>
                <a:spcPct val="150000"/>
              </a:lnSpc>
              <a:buFont typeface="Wingdings" panose="05000000000000000000" pitchFamily="2" charset="2"/>
              <a:buChar char="Ø"/>
            </a:pPr>
            <a:r>
              <a:rPr lang="zh-CN" altLang="en-US" sz="2400" dirty="0"/>
              <a:t>第四步是当新解被确定接受时，用新解代替当前解。此时，当前解实现了一次迭代。可在此基础上开始下一轮试验。而当新解被判定为舍弃时，则在原当前解的基础上继续下一轮试验。</a:t>
            </a:r>
          </a:p>
        </p:txBody>
      </p:sp>
    </p:spTree>
    <p:extLst>
      <p:ext uri="{BB962C8B-B14F-4D97-AF65-F5344CB8AC3E}">
        <p14:creationId xmlns:p14="http://schemas.microsoft.com/office/powerpoint/2010/main" val="27617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算法流程：</a:t>
            </a:r>
          </a:p>
        </p:txBody>
      </p:sp>
      <p:pic>
        <p:nvPicPr>
          <p:cNvPr id="1026" name="Picture 2" descr="http://img1.sycdn.imooc.com/5bcb18170001a1fa04600616.png"/>
          <p:cNvPicPr>
            <a:picLocks noChangeAspect="1" noChangeArrowheads="1"/>
          </p:cNvPicPr>
          <p:nvPr/>
        </p:nvPicPr>
        <p:blipFill rotWithShape="1">
          <a:blip r:embed="rId2">
            <a:extLst>
              <a:ext uri="{28A0092B-C50C-407E-A947-70E740481C1C}">
                <a14:useLocalDpi xmlns:a14="http://schemas.microsoft.com/office/drawing/2010/main" val="0"/>
              </a:ext>
            </a:extLst>
          </a:blip>
          <a:srcRect l="1" r="1453" b="1052"/>
          <a:stretch/>
        </p:blipFill>
        <p:spPr bwMode="auto">
          <a:xfrm>
            <a:off x="2764304" y="718457"/>
            <a:ext cx="4317814" cy="58056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这里写图片描述"/>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896" t="27751" r="9277" b="10357"/>
          <a:stretch/>
        </p:blipFill>
        <p:spPr bwMode="auto">
          <a:xfrm>
            <a:off x="7803552" y="2211201"/>
            <a:ext cx="2828813" cy="15097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9119346" y="2351208"/>
            <a:ext cx="327334" cy="463709"/>
            <a:chOff x="9119346" y="2351208"/>
            <a:chExt cx="327334" cy="463709"/>
          </a:xfrm>
        </p:grpSpPr>
        <p:sp>
          <p:nvSpPr>
            <p:cNvPr id="3" name="椭圆 2"/>
            <p:cNvSpPr/>
            <p:nvPr/>
          </p:nvSpPr>
          <p:spPr>
            <a:xfrm>
              <a:off x="9119346" y="2698376"/>
              <a:ext cx="98612" cy="1165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119346" y="2351208"/>
              <a:ext cx="327334" cy="369332"/>
            </a:xfrm>
            <a:prstGeom prst="rect">
              <a:avLst/>
            </a:prstGeom>
            <a:noFill/>
          </p:spPr>
          <p:txBody>
            <a:bodyPr wrap="none" rtlCol="0">
              <a:spAutoFit/>
            </a:bodyPr>
            <a:lstStyle/>
            <a:p>
              <a:r>
                <a:rPr lang="en-US" altLang="zh-CN" dirty="0"/>
                <a:t>D</a:t>
              </a:r>
              <a:endParaRPr lang="zh-CN" altLang="en-US" dirty="0"/>
            </a:p>
          </p:txBody>
        </p:sp>
      </p:grpSp>
      <p:sp>
        <p:nvSpPr>
          <p:cNvPr id="7" name="线形标注 1 6"/>
          <p:cNvSpPr/>
          <p:nvPr/>
        </p:nvSpPr>
        <p:spPr>
          <a:xfrm>
            <a:off x="7882927" y="4132729"/>
            <a:ext cx="1236419" cy="612648"/>
          </a:xfrm>
          <a:prstGeom prst="borderCallout1">
            <a:avLst>
              <a:gd name="adj1" fmla="val 18750"/>
              <a:gd name="adj2" fmla="val -8333"/>
              <a:gd name="adj3" fmla="val 86161"/>
              <a:gd name="adj4" fmla="val -25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每个温度的迭代次数</a:t>
            </a:r>
          </a:p>
        </p:txBody>
      </p:sp>
      <p:sp>
        <p:nvSpPr>
          <p:cNvPr id="9" name="线形标注 1 8"/>
          <p:cNvSpPr/>
          <p:nvPr/>
        </p:nvSpPr>
        <p:spPr>
          <a:xfrm>
            <a:off x="7882926" y="5029200"/>
            <a:ext cx="1125296" cy="612648"/>
          </a:xfrm>
          <a:prstGeom prst="borderCallout1">
            <a:avLst>
              <a:gd name="adj1" fmla="val 18750"/>
              <a:gd name="adj2" fmla="val -8333"/>
              <a:gd name="adj3" fmla="val 86161"/>
              <a:gd name="adj4" fmla="val -25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达到终止温度</a:t>
            </a:r>
          </a:p>
        </p:txBody>
      </p:sp>
      <p:sp>
        <p:nvSpPr>
          <p:cNvPr id="10" name="线形标注 1 9">
            <a:hlinkClick r:id="rId4" action="ppaction://hlinksldjump"/>
          </p:cNvPr>
          <p:cNvSpPr/>
          <p:nvPr/>
        </p:nvSpPr>
        <p:spPr>
          <a:xfrm>
            <a:off x="6570921" y="586185"/>
            <a:ext cx="3072810" cy="878644"/>
          </a:xfrm>
          <a:prstGeom prst="borderCallout1">
            <a:avLst>
              <a:gd name="adj1" fmla="val 18750"/>
              <a:gd name="adj2" fmla="val -8333"/>
              <a:gd name="adj3" fmla="val 32633"/>
              <a:gd name="adj4" fmla="val -20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arial" panose="020B0604020202020204" pitchFamily="34" charset="0"/>
              </a:rPr>
              <a:t>决定初始参数</a:t>
            </a:r>
            <a:r>
              <a:rPr lang="en-US" altLang="zh-CN" sz="1600" dirty="0">
                <a:solidFill>
                  <a:schemeClr val="bg1"/>
                </a:solidFill>
                <a:latin typeface="arial" panose="020B0604020202020204" pitchFamily="34" charset="0"/>
              </a:rPr>
              <a:t>:</a:t>
            </a:r>
            <a:r>
              <a:rPr lang="zh-CN" altLang="en-US" sz="1600" dirty="0">
                <a:solidFill>
                  <a:schemeClr val="bg1"/>
                </a:solidFill>
                <a:latin typeface="arial" panose="020B0604020202020204" pitchFamily="34" charset="0"/>
              </a:rPr>
              <a:t>起始温度</a:t>
            </a:r>
            <a:r>
              <a:rPr lang="en-US" altLang="zh-CN" sz="1600" dirty="0">
                <a:solidFill>
                  <a:schemeClr val="bg1"/>
                </a:solidFill>
                <a:latin typeface="arial" panose="020B0604020202020204" pitchFamily="34" charset="0"/>
              </a:rPr>
              <a:t>T</a:t>
            </a:r>
            <a:r>
              <a:rPr lang="zh-CN" altLang="en-US" sz="1600" dirty="0">
                <a:solidFill>
                  <a:schemeClr val="bg1"/>
                </a:solidFill>
                <a:latin typeface="arial" panose="020B0604020202020204" pitchFamily="34" charset="0"/>
              </a:rPr>
              <a:t>、终止温度、冷却率</a:t>
            </a:r>
            <a:r>
              <a:rPr lang="en-US" altLang="zh-CN" sz="1600" dirty="0">
                <a:solidFill>
                  <a:schemeClr val="bg1"/>
                </a:solidFill>
                <a:latin typeface="arial" panose="020B0604020202020204" pitchFamily="34" charset="0"/>
              </a:rPr>
              <a:t>α(α∈[0,1])</a:t>
            </a:r>
            <a:r>
              <a:rPr lang="zh-CN" altLang="en-US" sz="1600" dirty="0">
                <a:solidFill>
                  <a:schemeClr val="bg1"/>
                </a:solidFill>
                <a:latin typeface="arial" panose="020B0604020202020204" pitchFamily="34" charset="0"/>
              </a:rPr>
              <a:t>、单一温度迭代次数</a:t>
            </a:r>
            <a:r>
              <a:rPr lang="en-US" altLang="zh-CN" sz="1600" dirty="0">
                <a:solidFill>
                  <a:schemeClr val="bg1"/>
                </a:solidFill>
                <a:latin typeface="arial" panose="020B0604020202020204" pitchFamily="34" charset="0"/>
              </a:rPr>
              <a:t>k</a:t>
            </a:r>
            <a:r>
              <a:rPr lang="zh-CN" altLang="en-US" sz="1600" dirty="0">
                <a:solidFill>
                  <a:schemeClr val="bg1"/>
                </a:solidFill>
                <a:latin typeface="arial" panose="020B0604020202020204" pitchFamily="34" charset="0"/>
              </a:rPr>
              <a:t>。</a:t>
            </a:r>
            <a:endParaRPr lang="zh-CN" altLang="en-US" sz="1600" dirty="0"/>
          </a:p>
        </p:txBody>
      </p:sp>
    </p:spTree>
    <p:extLst>
      <p:ext uri="{BB962C8B-B14F-4D97-AF65-F5344CB8AC3E}">
        <p14:creationId xmlns:p14="http://schemas.microsoft.com/office/powerpoint/2010/main" val="30260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算法中初始值设置问题</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1274135" y="1401635"/>
                <a:ext cx="10079665" cy="4733219"/>
              </a:xfrm>
              <a:prstGeom prst="rect">
                <a:avLst/>
              </a:prstGeom>
            </p:spPr>
            <p:txBody>
              <a:bodyPr wrap="square">
                <a:spAutoFit/>
              </a:bodyPr>
              <a:lstStyle/>
              <a:p>
                <a:pPr marL="457200" indent="-457200">
                  <a:lnSpc>
                    <a:spcPts val="2800"/>
                  </a:lnSpc>
                  <a:buAutoNum type="arabicParenBoth"/>
                </a:pPr>
                <a:r>
                  <a:rPr lang="zh-CN" altLang="en-US" sz="2000" dirty="0"/>
                  <a:t>温度</a:t>
                </a:r>
                <a:r>
                  <a:rPr lang="en-US" altLang="zh-CN" sz="2000" dirty="0"/>
                  <a:t>T</a:t>
                </a:r>
                <a:r>
                  <a:rPr lang="zh-CN" altLang="en-US" sz="2000" dirty="0"/>
                  <a:t>的初始值设置问题</a:t>
                </a:r>
                <a:br>
                  <a:rPr lang="zh-CN" altLang="en-US" sz="2000" dirty="0"/>
                </a:br>
                <a:r>
                  <a:rPr lang="zh-CN" altLang="en-US" sz="2000" dirty="0"/>
                  <a:t>　　温度</a:t>
                </a:r>
                <a:r>
                  <a:rPr lang="en-US" altLang="zh-CN" sz="2000" dirty="0"/>
                  <a:t>T</a:t>
                </a:r>
                <a:r>
                  <a:rPr lang="zh-CN" altLang="en-US" sz="2000" dirty="0"/>
                  <a:t>的初始值设置是影响模拟退火算法全局搜索性能的重要因素之一、初始温度高，则搜索到全局最优解的可能性大，但因此要花费大量的计算时间；反之，则可节约计算时间，但全局搜索性能可能受到影响。</a:t>
                </a:r>
                <a:endParaRPr lang="en-US" altLang="zh-CN" sz="2000" dirty="0"/>
              </a:p>
              <a:p>
                <a:pPr marL="457200" indent="-457200">
                  <a:lnSpc>
                    <a:spcPts val="2800"/>
                  </a:lnSpc>
                  <a:buAutoNum type="arabicParenBoth"/>
                </a:pPr>
                <a:r>
                  <a:rPr lang="zh-CN" altLang="en-US" sz="2000" dirty="0"/>
                  <a:t>退火速度问题，即每个</a:t>
                </a:r>
                <a:r>
                  <a:rPr lang="en-US" altLang="zh-CN" sz="2000" dirty="0"/>
                  <a:t>T</a:t>
                </a:r>
                <a:r>
                  <a:rPr lang="zh-CN" altLang="en-US" sz="2000" dirty="0"/>
                  <a:t>值的迭代次数</a:t>
                </a:r>
                <a:br>
                  <a:rPr lang="zh-CN" altLang="en-US" sz="2000" dirty="0"/>
                </a:br>
                <a:r>
                  <a:rPr lang="zh-CN" altLang="en-US" sz="2000" dirty="0"/>
                  <a:t>　　模拟退火算法的全局搜索性能也与退火速度密切相关。一般来说，同一温度下的“充分”搜索是相当必要的，但这也需要计算时间。循环次数增加必定带来计算开销的增大。</a:t>
                </a:r>
                <a:endParaRPr lang="en-US" altLang="zh-CN" sz="2000" dirty="0"/>
              </a:p>
              <a:p>
                <a:pPr marL="457200" indent="-457200">
                  <a:lnSpc>
                    <a:spcPts val="2800"/>
                  </a:lnSpc>
                  <a:buAutoNum type="arabicParenBoth"/>
                </a:pPr>
                <a:r>
                  <a:rPr lang="en-US" altLang="zh-CN" sz="2000" dirty="0"/>
                  <a:t> </a:t>
                </a:r>
                <a:r>
                  <a:rPr lang="zh-CN" altLang="en-US" sz="2000" dirty="0"/>
                  <a:t>温度管理问题</a:t>
                </a:r>
                <a:br>
                  <a:rPr lang="zh-CN" altLang="en-US" sz="2000" dirty="0"/>
                </a:br>
                <a:r>
                  <a:rPr lang="zh-CN" altLang="en-US" sz="2000" dirty="0"/>
                  <a:t>　　温度管理问题也是模拟退火算法难以处理的问题之一。实际应用中，由于必须考虑计算复杂度的切实可行性等问题，常采用如下所示的降温方式：</a:t>
                </a:r>
                <a:br>
                  <a:rPr lang="zh-CN" altLang="en-US" sz="2000" dirty="0"/>
                </a:br>
                <a:r>
                  <a:rPr lang="zh-CN" altLang="en-US" sz="2000" dirty="0"/>
                  <a:t> </a:t>
                </a:r>
                <a14:m>
                  <m:oMath xmlns:m="http://schemas.openxmlformats.org/officeDocument/2006/math">
                    <m:r>
                      <a:rPr lang="en-US" altLang="zh-CN" sz="2000" i="1">
                        <a:latin typeface="Cambria Math" panose="02040503050406030204" pitchFamily="18" charset="0"/>
                      </a:rPr>
                      <m:t>𝑇</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i="1">
                        <a:latin typeface="Cambria Math" panose="02040503050406030204" pitchFamily="18" charset="0"/>
                      </a:rPr>
                      <m:t>=</m:t>
                    </m:r>
                    <m:r>
                      <a:rPr lang="en-US" altLang="zh-CN" sz="2000" b="0" i="1" smtClean="0">
                        <a:latin typeface="Cambria Math" panose="02040503050406030204" pitchFamily="18" charset="0"/>
                      </a:rPr>
                      <m:t>0.95∗</m:t>
                    </m:r>
                    <m:r>
                      <a:rPr lang="en-US" altLang="zh-CN" sz="2000" b="0" i="1" smtClean="0">
                        <a:latin typeface="Cambria Math" panose="02040503050406030204" pitchFamily="18" charset="0"/>
                      </a:rPr>
                      <m:t>𝑇</m:t>
                    </m:r>
                    <m:r>
                      <a:rPr lang="en-US" altLang="zh-CN" sz="2000" b="0" i="1" baseline="-25000" smtClean="0">
                        <a:latin typeface="Cambria Math" panose="02040503050406030204" pitchFamily="18" charset="0"/>
                      </a:rPr>
                      <m:t>0</m:t>
                    </m:r>
                    <m:r>
                      <a:rPr lang="en-US" altLang="zh-CN" sz="2000" b="0" i="1" smtClean="0">
                        <a:latin typeface="Cambria Math" panose="02040503050406030204" pitchFamily="18" charset="0"/>
                      </a:rPr>
                      <m:t>  </m:t>
                    </m:r>
                    <m:r>
                      <a:rPr lang="zh-CN" altLang="en-US" sz="2000" b="0" i="1" smtClean="0">
                        <a:latin typeface="Cambria Math" panose="02040503050406030204" pitchFamily="18" charset="0"/>
                      </a:rPr>
                      <m:t>或</m:t>
                    </m:r>
                  </m:oMath>
                </a14:m>
                <a:r>
                  <a:rPr lang="zh-CN" altLang="en-US" sz="2000" dirty="0"/>
                  <a:t> </a:t>
                </a:r>
                <a14:m>
                  <m:oMath xmlns:m="http://schemas.openxmlformats.org/officeDocument/2006/math">
                    <m:r>
                      <a:rPr lang="en-US" altLang="zh-CN" sz="2000" b="0" i="0" smtClean="0">
                        <a:latin typeface="Cambria Math" panose="02040503050406030204" pitchFamily="18" charset="0"/>
                      </a:rPr>
                      <m:t> </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m:t>
                        </m:r>
                        <m:r>
                          <a:rPr lang="en-US" altLang="zh-CN" sz="2000" b="0" i="1" baseline="-25000" smtClean="0">
                            <a:latin typeface="Cambria Math" panose="02040503050406030204" pitchFamily="18" charset="0"/>
                          </a:rPr>
                          <m:t>0</m:t>
                        </m:r>
                      </m:num>
                      <m:den>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𝑡</m:t>
                        </m:r>
                      </m:den>
                    </m:f>
                  </m:oMath>
                </a14:m>
                <a:br>
                  <a:rPr lang="en-US" altLang="zh-CN" sz="2000" dirty="0"/>
                </a:br>
                <a:endParaRPr lang="zh-CN" altLang="en-US" sz="2000" dirty="0"/>
              </a:p>
            </p:txBody>
          </p:sp>
        </mc:Choice>
        <mc:Fallback xmlns="">
          <p:sp>
            <p:nvSpPr>
              <p:cNvPr id="3" name="矩形 2"/>
              <p:cNvSpPr>
                <a:spLocks noRot="1" noChangeAspect="1" noMove="1" noResize="1" noEditPoints="1" noAdjustHandles="1" noChangeArrowheads="1" noChangeShapeType="1" noTextEdit="1"/>
              </p:cNvSpPr>
              <p:nvPr/>
            </p:nvSpPr>
            <p:spPr>
              <a:xfrm>
                <a:off x="1274135" y="1401635"/>
                <a:ext cx="10079665" cy="4733219"/>
              </a:xfrm>
              <a:prstGeom prst="rect">
                <a:avLst/>
              </a:prstGeom>
              <a:blipFill rotWithShape="0">
                <a:blip r:embed="rId3"/>
                <a:stretch>
                  <a:fillRect l="-665" t="-644" r="-423"/>
                </a:stretch>
              </a:blipFill>
            </p:spPr>
            <p:txBody>
              <a:bodyPr/>
              <a:lstStyle/>
              <a:p>
                <a:r>
                  <a:rPr lang="zh-CN" altLang="en-US">
                    <a:noFill/>
                  </a:rPr>
                  <a:t> </a:t>
                </a:r>
              </a:p>
            </p:txBody>
          </p:sp>
        </mc:Fallback>
      </mc:AlternateContent>
      <p:pic>
        <p:nvPicPr>
          <p:cNvPr id="5122" name="Picture 2" descr="http://pic.soutu123.cn/element_origin_min_pic/01/47/83/7857440549468fc.jpg%21/fw/700/quality/90/unsharp/true/compress/true">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14728" y="5539010"/>
            <a:ext cx="553446" cy="55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5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562" y="2618534"/>
            <a:ext cx="4762500" cy="1533525"/>
          </a:xfrm>
        </p:spPr>
      </p:pic>
      <p:sp>
        <p:nvSpPr>
          <p:cNvPr id="3" name="内容占位符 1"/>
          <p:cNvSpPr txBox="1">
            <a:spLocks/>
          </p:cNvSpPr>
          <p:nvPr/>
        </p:nvSpPr>
        <p:spPr>
          <a:xfrm>
            <a:off x="838200" y="718457"/>
            <a:ext cx="10515600" cy="5458506"/>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模拟退火算法演示：</a:t>
            </a:r>
            <a:endParaRPr lang="en-US" altLang="zh-CN" dirty="0"/>
          </a:p>
          <a:p>
            <a:pPr>
              <a:lnSpc>
                <a:spcPct val="150000"/>
              </a:lnSpc>
            </a:pPr>
            <a:endParaRPr lang="en-US" altLang="zh-CN" dirty="0"/>
          </a:p>
          <a:p>
            <a:pPr>
              <a:lnSpc>
                <a:spcPct val="150000"/>
              </a:lnSpc>
            </a:pPr>
            <a:endParaRPr lang="en-US" altLang="zh-CN" dirty="0"/>
          </a:p>
        </p:txBody>
      </p:sp>
    </p:spTree>
    <p:extLst>
      <p:ext uri="{BB962C8B-B14F-4D97-AF65-F5344CB8AC3E}">
        <p14:creationId xmlns:p14="http://schemas.microsoft.com/office/powerpoint/2010/main" val="580394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lnSpc>
                    <a:spcPct val="150000"/>
                  </a:lnSpc>
                </a:pPr>
                <a:r>
                  <a:rPr lang="zh-CN" altLang="en-US" dirty="0"/>
                  <a:t>模拟退火算法的应用实例</a:t>
                </a:r>
                <a:endParaRPr lang="en-US" altLang="zh-CN" dirty="0"/>
              </a:p>
              <a:p>
                <a:pPr lvl="1">
                  <a:lnSpc>
                    <a:spcPct val="150000"/>
                  </a:lnSpc>
                </a:pPr>
                <a:r>
                  <a:rPr lang="zh-CN" altLang="en-US" dirty="0"/>
                  <a:t>一元函数的优化</a:t>
                </a:r>
                <a:endParaRPr lang="en-US" altLang="zh-CN" dirty="0"/>
              </a:p>
              <a:p>
                <a:pPr lvl="1">
                  <a:lnSpc>
                    <a:spcPct val="150000"/>
                  </a:lnSpc>
                </a:pPr>
                <a:r>
                  <a:rPr lang="zh-CN" altLang="en-US" dirty="0"/>
                  <a:t>例：求解函数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𝑥𝑠𝑖𝑛</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在区间</a:t>
                </a:r>
                <a:r>
                  <a:rPr lang="en-US" altLang="zh-CN" dirty="0"/>
                  <a:t>[-4</a:t>
                </a:r>
                <a:r>
                  <a:rPr lang="zh-CN" altLang="en-US" dirty="0"/>
                  <a:t>，</a:t>
                </a:r>
                <a:r>
                  <a:rPr lang="en-US" altLang="zh-CN" dirty="0"/>
                  <a:t>16]</a:t>
                </a:r>
                <a:r>
                  <a:rPr lang="zh-CN" altLang="en-US" dirty="0"/>
                  <a:t>上的最小值</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984"/>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3917419" y="2734234"/>
            <a:ext cx="4025870" cy="3379975"/>
          </a:xfrm>
          <a:prstGeom prst="rect">
            <a:avLst/>
          </a:prstGeom>
        </p:spPr>
      </p:pic>
    </p:spTree>
    <p:extLst>
      <p:ext uri="{BB962C8B-B14F-4D97-AF65-F5344CB8AC3E}">
        <p14:creationId xmlns:p14="http://schemas.microsoft.com/office/powerpoint/2010/main" val="1763587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609600"/>
            <a:ext cx="10515600" cy="5567363"/>
          </a:xfrm>
        </p:spPr>
        <p:txBody>
          <a:bodyPr/>
          <a:lstStyle/>
          <a:p>
            <a:pPr>
              <a:lnSpc>
                <a:spcPct val="150000"/>
              </a:lnSpc>
            </a:pPr>
            <a:r>
              <a:rPr lang="zh-CN" altLang="en-US" dirty="0"/>
              <a:t>初始化：</a:t>
            </a:r>
            <a:endParaRPr lang="en-US" altLang="zh-CN" dirty="0"/>
          </a:p>
          <a:p>
            <a:pPr>
              <a:lnSpc>
                <a:spcPct val="150000"/>
              </a:lnSpc>
            </a:pPr>
            <a:endParaRPr lang="en-US" altLang="zh-CN" dirty="0"/>
          </a:p>
          <a:p>
            <a:pPr>
              <a:lnSpc>
                <a:spcPct val="150000"/>
              </a:lnSpc>
            </a:pPr>
            <a:r>
              <a:rPr lang="zh-CN" altLang="en-US" dirty="0"/>
              <a:t>双重循环体：</a:t>
            </a:r>
            <a:endParaRPr lang="en-US" altLang="zh-CN" dirty="0"/>
          </a:p>
          <a:p>
            <a:pPr>
              <a:lnSpc>
                <a:spcPct val="150000"/>
              </a:lnSpc>
            </a:pPr>
            <a:endParaRPr lang="zh-CN" altLang="en-US" dirty="0"/>
          </a:p>
        </p:txBody>
      </p:sp>
      <p:pic>
        <p:nvPicPr>
          <p:cNvPr id="5" name="图片 4"/>
          <p:cNvPicPr>
            <a:picLocks noChangeAspect="1"/>
          </p:cNvPicPr>
          <p:nvPr/>
        </p:nvPicPr>
        <p:blipFill>
          <a:blip r:embed="rId2"/>
          <a:stretch>
            <a:fillRect/>
          </a:stretch>
        </p:blipFill>
        <p:spPr>
          <a:xfrm>
            <a:off x="2410491" y="661706"/>
            <a:ext cx="4562475" cy="1609725"/>
          </a:xfrm>
          <a:prstGeom prst="rect">
            <a:avLst/>
          </a:prstGeom>
        </p:spPr>
      </p:pic>
      <p:pic>
        <p:nvPicPr>
          <p:cNvPr id="6" name="图片 5"/>
          <p:cNvPicPr>
            <a:picLocks noChangeAspect="1"/>
          </p:cNvPicPr>
          <p:nvPr/>
        </p:nvPicPr>
        <p:blipFill>
          <a:blip r:embed="rId3"/>
          <a:stretch>
            <a:fillRect/>
          </a:stretch>
        </p:blipFill>
        <p:spPr>
          <a:xfrm>
            <a:off x="1658751" y="2977983"/>
            <a:ext cx="3495675" cy="2790825"/>
          </a:xfrm>
          <a:prstGeom prst="rect">
            <a:avLst/>
          </a:prstGeom>
        </p:spPr>
      </p:pic>
    </p:spTree>
    <p:extLst>
      <p:ext uri="{BB962C8B-B14F-4D97-AF65-F5344CB8AC3E}">
        <p14:creationId xmlns:p14="http://schemas.microsoft.com/office/powerpoint/2010/main" val="408208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3037590" y="885485"/>
            <a:ext cx="5553075" cy="5124450"/>
          </a:xfrm>
          <a:prstGeom prst="rect">
            <a:avLst/>
          </a:prstGeom>
        </p:spPr>
      </p:pic>
      <p:sp>
        <p:nvSpPr>
          <p:cNvPr id="4" name="矩形 3"/>
          <p:cNvSpPr/>
          <p:nvPr/>
        </p:nvSpPr>
        <p:spPr>
          <a:xfrm>
            <a:off x="2945702" y="4364767"/>
            <a:ext cx="5644963" cy="528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945702" y="4364768"/>
            <a:ext cx="5644963" cy="528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580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pPr>
                  <a:lnSpc>
                    <a:spcPct val="150000"/>
                  </a:lnSpc>
                </a:pPr>
                <a:r>
                  <a:rPr lang="zh-CN" altLang="en-US" dirty="0"/>
                  <a:t>模拟退火算法的应用实例</a:t>
                </a:r>
                <a:endParaRPr lang="en-US" altLang="zh-CN" dirty="0"/>
              </a:p>
              <a:p>
                <a:pPr lvl="1">
                  <a:lnSpc>
                    <a:spcPct val="150000"/>
                  </a:lnSpc>
                </a:pPr>
                <a:r>
                  <a:rPr lang="zh-CN" altLang="en-US" dirty="0"/>
                  <a:t>多元函数的优化</a:t>
                </a:r>
                <a:endParaRPr lang="en-US" altLang="zh-CN" dirty="0"/>
              </a:p>
              <a:p>
                <a:pPr lvl="1">
                  <a:lnSpc>
                    <a:spcPct val="150000"/>
                  </a:lnSpc>
                </a:pPr>
                <a:r>
                  <a:rPr lang="zh-CN" altLang="en-US" dirty="0"/>
                  <a:t>例：二元函数</a:t>
                </a:r>
                <a:r>
                  <a:rPr lang="en-US" altLang="zh-CN" dirty="0"/>
                  <a:t>y=</a:t>
                </a:r>
                <a:r>
                  <a:rPr lang="en-US" altLang="zh-CN" dirty="0" err="1"/>
                  <a:t>ysin</a:t>
                </a:r>
                <a:r>
                  <a:rPr lang="en-US" altLang="zh-CN" dirty="0"/>
                  <a:t>(2*pi*x)+</a:t>
                </a:r>
                <a:r>
                  <a:rPr lang="en-US" altLang="zh-CN" dirty="0" err="1"/>
                  <a:t>xcos</a:t>
                </a:r>
                <a:r>
                  <a:rPr lang="en-US" altLang="zh-CN" dirty="0"/>
                  <a:t>(2*pi*y)</a:t>
                </a:r>
                <a:r>
                  <a:rPr lang="zh-CN" altLang="en-US" dirty="0"/>
                  <a:t>在</a:t>
                </a:r>
                <a14:m>
                  <m:oMath xmlns:m="http://schemas.openxmlformats.org/officeDocument/2006/math">
                    <m:r>
                      <a:rPr lang="zh-CN" altLang="en-US" i="1">
                        <a:latin typeface="Cambria Math" panose="02040503050406030204" pitchFamily="18" charset="0"/>
                      </a:rPr>
                      <m:t>区域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−2,2</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−2, 2</m:t>
                        </m:r>
                      </m:e>
                    </m:d>
                  </m:oMath>
                </a14:m>
                <a:r>
                  <a:rPr lang="zh-CN" altLang="en-US" dirty="0"/>
                  <a:t>上的</a:t>
                </a:r>
                <a:r>
                  <a:rPr lang="zh-CN" altLang="en-US" b="1" dirty="0"/>
                  <a:t>最大值</a:t>
                </a:r>
                <a:endParaRPr lang="en-US" altLang="zh-CN" b="1" dirty="0"/>
              </a:p>
              <a:p>
                <a:pPr lvl="1">
                  <a:lnSpc>
                    <a:spcPct val="150000"/>
                  </a:lnSpc>
                </a:pPr>
                <a:endParaRPr lang="en-US" altLang="zh-CN" b="1" dirty="0"/>
              </a:p>
              <a:p>
                <a:pPr lvl="1">
                  <a:lnSpc>
                    <a:spcPct val="150000"/>
                  </a:lnSpc>
                </a:pPr>
                <a:endParaRPr lang="en-US" altLang="zh-CN" b="1" dirty="0"/>
              </a:p>
              <a:p>
                <a:pPr lvl="1">
                  <a:lnSpc>
                    <a:spcPct val="150000"/>
                  </a:lnSpc>
                </a:pPr>
                <a:endParaRPr lang="en-US" altLang="zh-CN" b="1" dirty="0"/>
              </a:p>
              <a:p>
                <a:pPr lvl="1">
                  <a:lnSpc>
                    <a:spcPct val="150000"/>
                  </a:lnSpc>
                </a:pPr>
                <a:r>
                  <a:rPr lang="zh-CN" altLang="en-US" b="1" dirty="0"/>
                  <a:t>其中一次结果：</a:t>
                </a:r>
              </a:p>
              <a:p>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98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566751" y="5730949"/>
            <a:ext cx="7034724" cy="284642"/>
          </a:xfrm>
          <a:prstGeom prst="rect">
            <a:avLst/>
          </a:prstGeom>
        </p:spPr>
      </p:pic>
      <p:pic>
        <p:nvPicPr>
          <p:cNvPr id="5" name="图片 4"/>
          <p:cNvPicPr>
            <a:picLocks noChangeAspect="1"/>
          </p:cNvPicPr>
          <p:nvPr/>
        </p:nvPicPr>
        <p:blipFill>
          <a:blip r:embed="rId4"/>
          <a:stretch>
            <a:fillRect/>
          </a:stretch>
        </p:blipFill>
        <p:spPr>
          <a:xfrm>
            <a:off x="7934208" y="3324612"/>
            <a:ext cx="3283878" cy="539381"/>
          </a:xfrm>
          <a:prstGeom prst="rect">
            <a:avLst/>
          </a:prstGeom>
        </p:spPr>
      </p:pic>
      <p:pic>
        <p:nvPicPr>
          <p:cNvPr id="6" name="图片 5"/>
          <p:cNvPicPr>
            <a:picLocks noChangeAspect="1"/>
          </p:cNvPicPr>
          <p:nvPr/>
        </p:nvPicPr>
        <p:blipFill>
          <a:blip r:embed="rId5"/>
          <a:stretch>
            <a:fillRect/>
          </a:stretch>
        </p:blipFill>
        <p:spPr>
          <a:xfrm>
            <a:off x="3691247" y="2607077"/>
            <a:ext cx="3830800" cy="2828348"/>
          </a:xfrm>
          <a:prstGeom prst="rect">
            <a:avLst/>
          </a:prstGeom>
        </p:spPr>
      </p:pic>
    </p:spTree>
    <p:extLst>
      <p:ext uri="{BB962C8B-B14F-4D97-AF65-F5344CB8AC3E}">
        <p14:creationId xmlns:p14="http://schemas.microsoft.com/office/powerpoint/2010/main" val="2960044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dirty="0"/>
              <a:t>模拟退火算法的应用实例</a:t>
            </a:r>
            <a:endParaRPr lang="en-US" altLang="zh-CN" dirty="0"/>
          </a:p>
          <a:p>
            <a:pPr lvl="1"/>
            <a:r>
              <a:rPr lang="en-US" altLang="zh-CN" dirty="0"/>
              <a:t>TSP</a:t>
            </a:r>
            <a:r>
              <a:rPr lang="zh-CN" altLang="en-US" dirty="0"/>
              <a:t>问题</a:t>
            </a:r>
            <a:endParaRPr lang="en-US" altLang="zh-CN" dirty="0"/>
          </a:p>
          <a:p>
            <a:pPr lvl="1"/>
            <a:r>
              <a:rPr lang="zh-CN" altLang="en-US" dirty="0"/>
              <a:t>例</a:t>
            </a:r>
            <a:r>
              <a:rPr lang="en-US" altLang="zh-CN" dirty="0"/>
              <a:t>:30</a:t>
            </a:r>
            <a:r>
              <a:rPr lang="zh-CN" altLang="en-US" dirty="0"/>
              <a:t>个城市的坐标如下所示</a:t>
            </a:r>
            <a:r>
              <a:rPr lang="en-US" altLang="zh-CN" dirty="0"/>
              <a:t>,</a:t>
            </a:r>
            <a:r>
              <a:rPr lang="zh-CN" altLang="en-US" dirty="0"/>
              <a:t>请找出遍历完所有城市的最短路径</a:t>
            </a:r>
            <a:r>
              <a:rPr lang="en-US" altLang="zh-CN" dirty="0"/>
              <a:t>(</a:t>
            </a:r>
            <a:r>
              <a:rPr lang="zh-CN" altLang="en-US" dirty="0"/>
              <a:t>每个城市只访问一次</a:t>
            </a:r>
            <a:r>
              <a:rPr lang="en-US" altLang="zh-CN" dirty="0"/>
              <a:t>)</a:t>
            </a:r>
          </a:p>
          <a:p>
            <a:pPr>
              <a:lnSpc>
                <a:spcPct val="120000"/>
              </a:lnSpc>
              <a:spcBef>
                <a:spcPct val="10000"/>
              </a:spcBef>
              <a:buFont typeface="Wingdings" panose="05000000000000000000" pitchFamily="2" charset="2"/>
              <a:buNone/>
            </a:pPr>
            <a:r>
              <a:rPr lang="zh-CN" altLang="en-US" b="1" dirty="0">
                <a:solidFill>
                  <a:schemeClr val="folHlink"/>
                </a:solidFill>
                <a:latin typeface="Times New Roman" panose="02020603050405020304" pitchFamily="18" charset="0"/>
                <a:ea typeface="楷体_GB2312" pitchFamily="49" charset="-122"/>
              </a:rPr>
              <a:t>     </a:t>
            </a:r>
            <a:r>
              <a:rPr lang="en-US" altLang="zh-CN" b="1" dirty="0">
                <a:latin typeface="Times New Roman" panose="02020603050405020304" pitchFamily="18" charset="0"/>
                <a:ea typeface="楷体_GB2312" pitchFamily="49" charset="-122"/>
              </a:rPr>
              <a:t>41 94;37 84;54 67;25 62; 7 64;</a:t>
            </a:r>
          </a:p>
          <a:p>
            <a:pPr>
              <a:lnSpc>
                <a:spcPct val="120000"/>
              </a:lnSpc>
              <a:spcBef>
                <a:spcPct val="1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2 99;68 58;71 44;54  62;  83 69;</a:t>
            </a:r>
          </a:p>
          <a:p>
            <a:pPr>
              <a:lnSpc>
                <a:spcPct val="120000"/>
              </a:lnSpc>
              <a:spcBef>
                <a:spcPct val="1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64 60;18 54;22  60;83 46;91 38;</a:t>
            </a:r>
          </a:p>
          <a:p>
            <a:pPr>
              <a:lnSpc>
                <a:spcPct val="120000"/>
              </a:lnSpc>
              <a:spcBef>
                <a:spcPct val="1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25 38;24  42;58 69;71 71;74 78;</a:t>
            </a:r>
          </a:p>
          <a:p>
            <a:pPr>
              <a:lnSpc>
                <a:spcPct val="120000"/>
              </a:lnSpc>
              <a:spcBef>
                <a:spcPct val="1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87  76;18 40;13 40;82 7;62 32;</a:t>
            </a:r>
          </a:p>
          <a:p>
            <a:pPr>
              <a:lnSpc>
                <a:spcPct val="120000"/>
              </a:lnSpc>
              <a:spcBef>
                <a:spcPct val="10000"/>
              </a:spcBef>
              <a:buFont typeface="Wingdings" panose="05000000000000000000" pitchFamily="2" charset="2"/>
              <a:buNone/>
            </a:pPr>
            <a:r>
              <a:rPr lang="en-US" altLang="zh-CN" b="1" dirty="0">
                <a:latin typeface="Times New Roman" panose="02020603050405020304" pitchFamily="18" charset="0"/>
                <a:ea typeface="楷体_GB2312" pitchFamily="49" charset="-122"/>
              </a:rPr>
              <a:t>       58 35;45 21;41 26;44 35;4 50</a:t>
            </a:r>
            <a:endParaRPr lang="zh-CN"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523" y="2280687"/>
            <a:ext cx="5016638" cy="376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075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pics6.baidu.com/feed/3b292df5e0fe992545be76783cb130d98db17103.png?token=d57dfee08d0751b0360dbbabf63459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274" y="356949"/>
            <a:ext cx="6691792" cy="613954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304027" y="648586"/>
            <a:ext cx="3647152" cy="646331"/>
          </a:xfrm>
          <a:prstGeom prst="rect">
            <a:avLst/>
          </a:prstGeom>
          <a:noFill/>
        </p:spPr>
        <p:txBody>
          <a:bodyPr wrap="none" rtlCol="0">
            <a:spAutoFit/>
          </a:bodyPr>
          <a:lstStyle/>
          <a:p>
            <a:r>
              <a:rPr lang="zh-CN" altLang="en-US" dirty="0"/>
              <a:t>关键点：</a:t>
            </a:r>
            <a:endParaRPr lang="en-US" altLang="zh-CN" dirty="0"/>
          </a:p>
          <a:p>
            <a:r>
              <a:rPr lang="zh-CN" altLang="en-US" dirty="0"/>
              <a:t>如何每次迭代需要产生一个新解？</a:t>
            </a:r>
          </a:p>
        </p:txBody>
      </p:sp>
      <p:sp>
        <p:nvSpPr>
          <p:cNvPr id="5" name="文本框 4"/>
          <p:cNvSpPr txBox="1"/>
          <p:nvPr/>
        </p:nvSpPr>
        <p:spPr>
          <a:xfrm>
            <a:off x="8304027" y="1446303"/>
            <a:ext cx="3498112" cy="1200329"/>
          </a:xfrm>
          <a:prstGeom prst="rect">
            <a:avLst/>
          </a:prstGeom>
          <a:noFill/>
        </p:spPr>
        <p:txBody>
          <a:bodyPr wrap="square" rtlCol="0">
            <a:spAutoFit/>
          </a:bodyPr>
          <a:lstStyle/>
          <a:p>
            <a:r>
              <a:rPr lang="zh-CN" altLang="en-US" dirty="0"/>
              <a:t>新解的产生采用随机交换二个城市在旅行路线中的顺序的方式，交换次数随着温度的升高而降低，最低为一次。</a:t>
            </a:r>
          </a:p>
        </p:txBody>
      </p:sp>
    </p:spTree>
    <p:extLst>
      <p:ext uri="{BB962C8B-B14F-4D97-AF65-F5344CB8AC3E}">
        <p14:creationId xmlns:p14="http://schemas.microsoft.com/office/powerpoint/2010/main" val="307576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背景</a:t>
            </a:r>
            <a:endParaRPr lang="en-US" altLang="zh-CN" dirty="0"/>
          </a:p>
          <a:p>
            <a:pPr lvl="1">
              <a:lnSpc>
                <a:spcPct val="150000"/>
              </a:lnSpc>
            </a:pPr>
            <a:r>
              <a:rPr lang="zh-CN" altLang="en-US" dirty="0"/>
              <a:t>爬山算法：</a:t>
            </a:r>
          </a:p>
        </p:txBody>
      </p:sp>
      <p:sp>
        <p:nvSpPr>
          <p:cNvPr id="4" name="矩形 3"/>
          <p:cNvSpPr/>
          <p:nvPr/>
        </p:nvSpPr>
        <p:spPr>
          <a:xfrm>
            <a:off x="1603607" y="1990003"/>
            <a:ext cx="868375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t>一种简单的贪心搜索算法</a:t>
            </a:r>
            <a:r>
              <a:rPr lang="zh-CN" altLang="en-US" sz="2000" dirty="0">
                <a:solidFill>
                  <a:srgbClr val="111111"/>
                </a:solidFill>
                <a:latin typeface="Consolas" panose="020B0609020204030204" pitchFamily="49" charset="0"/>
              </a:rPr>
              <a:t>。</a:t>
            </a:r>
          </a:p>
          <a:p>
            <a:pPr marL="342900" indent="-342900">
              <a:lnSpc>
                <a:spcPct val="150000"/>
              </a:lnSpc>
              <a:buFont typeface="Arial" panose="020B0604020202020204" pitchFamily="34" charset="0"/>
              <a:buChar char="•"/>
            </a:pPr>
            <a:r>
              <a:rPr lang="zh-CN" altLang="en-US" sz="2000" dirty="0">
                <a:solidFill>
                  <a:srgbClr val="111111"/>
                </a:solidFill>
                <a:latin typeface="Consolas" panose="020B0609020204030204" pitchFamily="49" charset="0"/>
              </a:rPr>
              <a:t>从某一点出发，按照一定步长进行搜索，找到最优解。</a:t>
            </a:r>
            <a:endParaRPr lang="en-US" altLang="zh-CN" sz="2000" dirty="0">
              <a:solidFill>
                <a:srgbClr val="111111"/>
              </a:solidFill>
              <a:latin typeface="Consolas" panose="020B0609020204030204" pitchFamily="49" charset="0"/>
            </a:endParaRPr>
          </a:p>
          <a:p>
            <a:pPr marL="342900" indent="-342900">
              <a:lnSpc>
                <a:spcPct val="150000"/>
              </a:lnSpc>
              <a:buFont typeface="Arial" panose="020B0604020202020204" pitchFamily="34" charset="0"/>
              <a:buChar char="•"/>
            </a:pPr>
            <a:r>
              <a:rPr lang="zh-CN" altLang="en-US" sz="2000" dirty="0">
                <a:solidFill>
                  <a:srgbClr val="111111"/>
                </a:solidFill>
                <a:latin typeface="Consolas" panose="020B0609020204030204" pitchFamily="49" charset="0"/>
              </a:rPr>
              <a:t>可能陷入局部最优。</a:t>
            </a:r>
            <a:endParaRPr lang="en-US" altLang="zh-CN" sz="2000" dirty="0">
              <a:solidFill>
                <a:srgbClr val="111111"/>
              </a:solidFill>
              <a:latin typeface="Consolas" panose="020B0609020204030204" pitchFamily="49" charset="0"/>
            </a:endParaRPr>
          </a:p>
          <a:p>
            <a:pPr marL="342900" indent="-342900">
              <a:lnSpc>
                <a:spcPct val="150000"/>
              </a:lnSpc>
              <a:buFont typeface="Arial" panose="020B0604020202020204" pitchFamily="34" charset="0"/>
              <a:buChar char="•"/>
            </a:pPr>
            <a:r>
              <a:rPr lang="zh-CN" altLang="en-US" sz="2000" b="0" i="0" u="none" strike="noStrike" dirty="0">
                <a:solidFill>
                  <a:srgbClr val="111111"/>
                </a:solidFill>
                <a:effectLst/>
                <a:latin typeface="Consolas" panose="020B0609020204030204" pitchFamily="49" charset="0"/>
              </a:rPr>
              <a:t>局部搜索算法。</a:t>
            </a:r>
          </a:p>
        </p:txBody>
      </p:sp>
      <p:sp>
        <p:nvSpPr>
          <p:cNvPr id="6" name="任意多边形 5"/>
          <p:cNvSpPr/>
          <p:nvPr/>
        </p:nvSpPr>
        <p:spPr>
          <a:xfrm>
            <a:off x="3881717" y="4348501"/>
            <a:ext cx="3137647" cy="1408956"/>
          </a:xfrm>
          <a:custGeom>
            <a:avLst/>
            <a:gdLst>
              <a:gd name="connsiteX0" fmla="*/ 0 w 3137647"/>
              <a:gd name="connsiteY0" fmla="*/ 557185 h 1408956"/>
              <a:gd name="connsiteX1" fmla="*/ 466165 w 3137647"/>
              <a:gd name="connsiteY1" fmla="*/ 216526 h 1408956"/>
              <a:gd name="connsiteX2" fmla="*/ 923365 w 3137647"/>
              <a:gd name="connsiteY2" fmla="*/ 1130926 h 1408956"/>
              <a:gd name="connsiteX3" fmla="*/ 1649506 w 3137647"/>
              <a:gd name="connsiteY3" fmla="*/ 1373 h 1408956"/>
              <a:gd name="connsiteX4" fmla="*/ 2617694 w 3137647"/>
              <a:gd name="connsiteY4" fmla="*/ 1408832 h 1408956"/>
              <a:gd name="connsiteX5" fmla="*/ 3137647 w 3137647"/>
              <a:gd name="connsiteY5" fmla="*/ 91020 h 1408956"/>
              <a:gd name="connsiteX6" fmla="*/ 3137647 w 3137647"/>
              <a:gd name="connsiteY6" fmla="*/ 91020 h 140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647" h="1408956">
                <a:moveTo>
                  <a:pt x="0" y="557185"/>
                </a:moveTo>
                <a:cubicBezTo>
                  <a:pt x="156135" y="339044"/>
                  <a:pt x="312271" y="120903"/>
                  <a:pt x="466165" y="216526"/>
                </a:cubicBezTo>
                <a:cubicBezTo>
                  <a:pt x="620059" y="312149"/>
                  <a:pt x="726142" y="1166785"/>
                  <a:pt x="923365" y="1130926"/>
                </a:cubicBezTo>
                <a:cubicBezTo>
                  <a:pt x="1120588" y="1095067"/>
                  <a:pt x="1367118" y="-44945"/>
                  <a:pt x="1649506" y="1373"/>
                </a:cubicBezTo>
                <a:cubicBezTo>
                  <a:pt x="1931894" y="47691"/>
                  <a:pt x="2369671" y="1393891"/>
                  <a:pt x="2617694" y="1408832"/>
                </a:cubicBezTo>
                <a:cubicBezTo>
                  <a:pt x="2865717" y="1423773"/>
                  <a:pt x="3137647" y="91020"/>
                  <a:pt x="3137647" y="91020"/>
                </a:cubicBezTo>
                <a:lnTo>
                  <a:pt x="3137647" y="910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爆炸形 2 6"/>
          <p:cNvSpPr/>
          <p:nvPr/>
        </p:nvSpPr>
        <p:spPr>
          <a:xfrm>
            <a:off x="7626455" y="3366865"/>
            <a:ext cx="3599329" cy="1963271"/>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如何跳出局部最优？</a:t>
            </a:r>
          </a:p>
        </p:txBody>
      </p:sp>
      <p:grpSp>
        <p:nvGrpSpPr>
          <p:cNvPr id="11" name="组合 10"/>
          <p:cNvGrpSpPr/>
          <p:nvPr/>
        </p:nvGrpSpPr>
        <p:grpSpPr>
          <a:xfrm>
            <a:off x="4218182" y="4753512"/>
            <a:ext cx="317242" cy="369332"/>
            <a:chOff x="4218182" y="4753512"/>
            <a:chExt cx="317242" cy="369332"/>
          </a:xfrm>
        </p:grpSpPr>
        <p:sp>
          <p:nvSpPr>
            <p:cNvPr id="9" name="文本框 8"/>
            <p:cNvSpPr txBox="1"/>
            <p:nvPr/>
          </p:nvSpPr>
          <p:spPr>
            <a:xfrm>
              <a:off x="4218182" y="4753512"/>
              <a:ext cx="308098" cy="369332"/>
            </a:xfrm>
            <a:prstGeom prst="rect">
              <a:avLst/>
            </a:prstGeom>
            <a:noFill/>
          </p:spPr>
          <p:txBody>
            <a:bodyPr wrap="none" rtlCol="0">
              <a:spAutoFit/>
            </a:bodyPr>
            <a:lstStyle/>
            <a:p>
              <a:r>
                <a:rPr lang="en-US" altLang="zh-CN" dirty="0">
                  <a:solidFill>
                    <a:srgbClr val="7030A0"/>
                  </a:solidFill>
                </a:rPr>
                <a:t>C</a:t>
              </a:r>
              <a:endParaRPr lang="zh-CN" altLang="en-US" dirty="0">
                <a:solidFill>
                  <a:srgbClr val="7030A0"/>
                </a:solidFill>
              </a:endParaRPr>
            </a:p>
          </p:txBody>
        </p:sp>
        <p:sp>
          <p:nvSpPr>
            <p:cNvPr id="8" name="椭圆 7"/>
            <p:cNvSpPr/>
            <p:nvPr/>
          </p:nvSpPr>
          <p:spPr>
            <a:xfrm>
              <a:off x="4471416" y="4864608"/>
              <a:ext cx="64008" cy="8229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030A0"/>
                </a:solidFill>
              </a:endParaRPr>
            </a:p>
          </p:txBody>
        </p:sp>
      </p:grpSp>
      <p:grpSp>
        <p:nvGrpSpPr>
          <p:cNvPr id="15" name="组合 14"/>
          <p:cNvGrpSpPr/>
          <p:nvPr/>
        </p:nvGrpSpPr>
        <p:grpSpPr>
          <a:xfrm>
            <a:off x="4414700" y="5343454"/>
            <a:ext cx="373708" cy="369332"/>
            <a:chOff x="4414700" y="5343454"/>
            <a:chExt cx="373708" cy="369332"/>
          </a:xfrm>
        </p:grpSpPr>
        <p:sp>
          <p:nvSpPr>
            <p:cNvPr id="10" name="椭圆 9"/>
            <p:cNvSpPr/>
            <p:nvPr/>
          </p:nvSpPr>
          <p:spPr>
            <a:xfrm>
              <a:off x="4724400" y="5437632"/>
              <a:ext cx="64008" cy="8229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12" name="文本框 11"/>
            <p:cNvSpPr txBox="1"/>
            <p:nvPr/>
          </p:nvSpPr>
          <p:spPr>
            <a:xfrm>
              <a:off x="4414700" y="5343454"/>
              <a:ext cx="309700" cy="369332"/>
            </a:xfrm>
            <a:prstGeom prst="rect">
              <a:avLst/>
            </a:prstGeom>
            <a:noFill/>
          </p:spPr>
          <p:txBody>
            <a:bodyPr wrap="none" rtlCol="0">
              <a:spAutoFit/>
            </a:bodyPr>
            <a:lstStyle/>
            <a:p>
              <a:r>
                <a:rPr lang="en-US" altLang="zh-CN" dirty="0">
                  <a:solidFill>
                    <a:srgbClr val="002060"/>
                  </a:solidFill>
                </a:rPr>
                <a:t>B</a:t>
              </a:r>
              <a:endParaRPr lang="zh-CN" altLang="en-US" dirty="0">
                <a:solidFill>
                  <a:srgbClr val="002060"/>
                </a:solidFill>
              </a:endParaRPr>
            </a:p>
          </p:txBody>
        </p:sp>
      </p:grpSp>
      <p:grpSp>
        <p:nvGrpSpPr>
          <p:cNvPr id="16" name="组合 15"/>
          <p:cNvGrpSpPr/>
          <p:nvPr/>
        </p:nvGrpSpPr>
        <p:grpSpPr>
          <a:xfrm>
            <a:off x="6176444" y="5641778"/>
            <a:ext cx="373708" cy="369332"/>
            <a:chOff x="6176444" y="5641778"/>
            <a:chExt cx="373708" cy="369332"/>
          </a:xfrm>
        </p:grpSpPr>
        <p:sp>
          <p:nvSpPr>
            <p:cNvPr id="13" name="椭圆 12"/>
            <p:cNvSpPr/>
            <p:nvPr/>
          </p:nvSpPr>
          <p:spPr>
            <a:xfrm>
              <a:off x="6486144" y="5712786"/>
              <a:ext cx="64008" cy="8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76444" y="5641778"/>
              <a:ext cx="317716" cy="369332"/>
            </a:xfrm>
            <a:prstGeom prst="rect">
              <a:avLst/>
            </a:prstGeom>
            <a:noFill/>
          </p:spPr>
          <p:txBody>
            <a:bodyPr wrap="none" rtlCol="0">
              <a:spAutoFit/>
            </a:bodyPr>
            <a:lstStyle/>
            <a:p>
              <a:r>
                <a:rPr lang="en-US" altLang="zh-CN" dirty="0">
                  <a:solidFill>
                    <a:srgbClr val="FF0000"/>
                  </a:solidFill>
                </a:rPr>
                <a:t>A</a:t>
              </a:r>
              <a:endParaRPr lang="zh-CN" altLang="en-US" dirty="0">
                <a:solidFill>
                  <a:srgbClr val="FF0000"/>
                </a:solidFill>
              </a:endParaRPr>
            </a:p>
          </p:txBody>
        </p:sp>
      </p:grpSp>
    </p:spTree>
    <p:extLst>
      <p:ext uri="{BB962C8B-B14F-4D97-AF65-F5344CB8AC3E}">
        <p14:creationId xmlns:p14="http://schemas.microsoft.com/office/powerpoint/2010/main" val="9344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462821-ECA7-4E36-A36E-BD8140F915C4}"/>
              </a:ext>
            </a:extLst>
          </p:cNvPr>
          <p:cNvSpPr>
            <a:spLocks noGrp="1"/>
          </p:cNvSpPr>
          <p:nvPr>
            <p:ph type="sldNum" sz="quarter" idx="10"/>
          </p:nvPr>
        </p:nvSpPr>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626BDDDC-79AC-4C51-8E63-255C471D7431}" type="slidenum">
              <a:rPr lang="en-US" altLang="zh-CN">
                <a:latin typeface="Times New Roman" panose="02020603050405020304" pitchFamily="18" charset="0"/>
              </a:rPr>
              <a:pPr eaLnBrk="1" hangingPunct="1"/>
              <a:t>50</a:t>
            </a:fld>
            <a:endParaRPr lang="en-US" altLang="zh-CN">
              <a:latin typeface="Times New Roman" panose="02020603050405020304" pitchFamily="18" charset="0"/>
            </a:endParaRPr>
          </a:p>
        </p:txBody>
      </p:sp>
      <p:sp>
        <p:nvSpPr>
          <p:cNvPr id="868354" name="Rectangle 2">
            <a:extLst>
              <a:ext uri="{FF2B5EF4-FFF2-40B4-BE49-F238E27FC236}">
                <a16:creationId xmlns:a16="http://schemas.microsoft.com/office/drawing/2014/main" id="{2F24BBB8-F3C1-4EE2-A11B-7E4F4EEB5AE1}"/>
              </a:ext>
            </a:extLst>
          </p:cNvPr>
          <p:cNvSpPr>
            <a:spLocks noGrp="1" noRot="1" noChangeArrowheads="1"/>
          </p:cNvSpPr>
          <p:nvPr>
            <p:ph type="title"/>
          </p:nvPr>
        </p:nvSpPr>
        <p:spPr/>
        <p:txBody>
          <a:bodyPr/>
          <a:lstStyle/>
          <a:p>
            <a:pPr eaLnBrk="1" hangingPunct="1">
              <a:defRPr/>
            </a:pPr>
            <a:r>
              <a:rPr lang="en-US" altLang="zh-CN"/>
              <a:t>2.4 TSP</a:t>
            </a:r>
            <a:r>
              <a:rPr lang="zh-CN" altLang="en-US"/>
              <a:t>问题的求解</a:t>
            </a:r>
          </a:p>
        </p:txBody>
      </p:sp>
      <p:sp>
        <p:nvSpPr>
          <p:cNvPr id="868355" name="Rectangle 3">
            <a:extLst>
              <a:ext uri="{FF2B5EF4-FFF2-40B4-BE49-F238E27FC236}">
                <a16:creationId xmlns:a16="http://schemas.microsoft.com/office/drawing/2014/main" id="{980730FC-603D-48A8-97B6-F7AE4E6DC923}"/>
              </a:ext>
            </a:extLst>
          </p:cNvPr>
          <p:cNvSpPr>
            <a:spLocks noGrp="1" noChangeArrowheads="1"/>
          </p:cNvSpPr>
          <p:nvPr>
            <p:ph type="body" idx="1"/>
          </p:nvPr>
        </p:nvSpPr>
        <p:spPr>
          <a:xfrm>
            <a:off x="1768288" y="1690688"/>
            <a:ext cx="8353425" cy="4186238"/>
          </a:xfrm>
        </p:spPr>
        <p:txBody>
          <a:bodyPr/>
          <a:lstStyle/>
          <a:p>
            <a:pPr eaLnBrk="1" hangingPunct="1">
              <a:defRPr/>
            </a:pPr>
            <a:r>
              <a:rPr lang="zh-CN" altLang="en-US" dirty="0"/>
              <a:t>模拟退火算法</a:t>
            </a:r>
          </a:p>
          <a:p>
            <a:pPr lvl="1" eaLnBrk="1" hangingPunct="1">
              <a:defRPr/>
            </a:pPr>
            <a:r>
              <a:rPr lang="zh-CN" altLang="en-US" dirty="0"/>
              <a:t>编码</a:t>
            </a:r>
          </a:p>
          <a:p>
            <a:pPr lvl="2" eaLnBrk="1" hangingPunct="1">
              <a:defRPr/>
            </a:pPr>
            <a:r>
              <a:rPr lang="zh-CN" altLang="en-US" dirty="0"/>
              <a:t>最常用策略：路径编码</a:t>
            </a:r>
          </a:p>
          <a:p>
            <a:pPr lvl="2" eaLnBrk="1" hangingPunct="1">
              <a:defRPr/>
            </a:pPr>
            <a:r>
              <a:rPr lang="zh-CN" altLang="en-US" dirty="0"/>
              <a:t>直接采用城市在路径中的位置来构造用于优化的状态。</a:t>
            </a:r>
          </a:p>
          <a:p>
            <a:pPr lvl="2" eaLnBrk="1" hangingPunct="1">
              <a:defRPr/>
            </a:pPr>
            <a:endParaRPr lang="zh-CN" altLang="en-US" dirty="0"/>
          </a:p>
          <a:p>
            <a:pPr lvl="1" eaLnBrk="1" hangingPunct="1">
              <a:buFont typeface="Wingdings" panose="05000000000000000000" pitchFamily="2" charset="2"/>
              <a:buNone/>
              <a:defRPr/>
            </a:pPr>
            <a:r>
              <a:rPr lang="zh-CN" altLang="en-US" dirty="0"/>
              <a:t>例：九城市</a:t>
            </a:r>
            <a:r>
              <a:rPr lang="en-US" altLang="zh-CN" dirty="0"/>
              <a:t>TSP</a:t>
            </a:r>
            <a:r>
              <a:rPr lang="zh-CN" altLang="en-US" dirty="0"/>
              <a:t>问题，路径：</a:t>
            </a:r>
            <a:r>
              <a:rPr lang="en-US" altLang="zh-CN" dirty="0"/>
              <a:t>5-4-1-7-9-8-6-2-3</a:t>
            </a:r>
          </a:p>
          <a:p>
            <a:pPr lvl="2" eaLnBrk="1" hangingPunct="1">
              <a:defRPr/>
            </a:pPr>
            <a:r>
              <a:rPr lang="zh-CN" altLang="en-US" dirty="0"/>
              <a:t>路径编码：</a:t>
            </a:r>
            <a:r>
              <a:rPr lang="en-US" altLang="zh-CN" dirty="0"/>
              <a:t>(5 4 1 7 9 8 6 2 3)</a:t>
            </a:r>
          </a:p>
        </p:txBody>
      </p:sp>
    </p:spTree>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C41237-074D-45AD-BAF0-56FC40CBD8B5}"/>
              </a:ext>
            </a:extLst>
          </p:cNvPr>
          <p:cNvSpPr>
            <a:spLocks noGrp="1"/>
          </p:cNvSpPr>
          <p:nvPr>
            <p:ph type="sldNum" sz="quarter" idx="10"/>
          </p:nvPr>
        </p:nvSpPr>
        <p:spPr/>
        <p:txBody>
          <a:bodyPr/>
          <a:lstStyle>
            <a:lvl1pPr eaLnBrk="0" hangingPunct="0">
              <a:defRPr sz="1400">
                <a:solidFill>
                  <a:schemeClr val="tx1"/>
                </a:solidFill>
                <a:latin typeface="Arial" panose="020B0604020202020204" pitchFamily="34" charset="0"/>
                <a:ea typeface="宋体" panose="02010600030101010101" pitchFamily="2" charset="-122"/>
              </a:defRPr>
            </a:lvl1pPr>
            <a:lvl2pPr marL="742950" indent="-285750" eaLnBrk="0" hangingPunct="0">
              <a:defRPr sz="1400">
                <a:solidFill>
                  <a:schemeClr val="tx1"/>
                </a:solidFill>
                <a:latin typeface="Arial" panose="020B0604020202020204" pitchFamily="34" charset="0"/>
                <a:ea typeface="宋体" panose="02010600030101010101" pitchFamily="2" charset="-122"/>
              </a:defRPr>
            </a:lvl2pPr>
            <a:lvl3pPr marL="1143000" indent="-228600" eaLnBrk="0" hangingPunct="0">
              <a:defRPr sz="1400">
                <a:solidFill>
                  <a:schemeClr val="tx1"/>
                </a:solidFill>
                <a:latin typeface="Arial" panose="020B0604020202020204" pitchFamily="34" charset="0"/>
                <a:ea typeface="宋体" panose="02010600030101010101" pitchFamily="2" charset="-122"/>
              </a:defRPr>
            </a:lvl3pPr>
            <a:lvl4pPr marL="1600200" indent="-228600" eaLnBrk="0" hangingPunct="0">
              <a:defRPr sz="1400">
                <a:solidFill>
                  <a:schemeClr val="tx1"/>
                </a:solidFill>
                <a:latin typeface="Arial" panose="020B0604020202020204" pitchFamily="34" charset="0"/>
                <a:ea typeface="宋体" panose="02010600030101010101" pitchFamily="2" charset="-122"/>
              </a:defRPr>
            </a:lvl4pPr>
            <a:lvl5pPr marL="2057400" indent="-228600" eaLnBrk="0" hangingPunct="0">
              <a:defRPr sz="1400">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eaLnBrk="1" hangingPunct="1"/>
            <a:fld id="{10DC00D1-9A9B-47D9-949A-B34639ED6BE3}" type="slidenum">
              <a:rPr lang="en-US" altLang="zh-CN">
                <a:latin typeface="Times New Roman" panose="02020603050405020304" pitchFamily="18" charset="0"/>
              </a:rPr>
              <a:pPr eaLnBrk="1" hangingPunct="1"/>
              <a:t>51</a:t>
            </a:fld>
            <a:endParaRPr lang="en-US" altLang="zh-CN">
              <a:latin typeface="Times New Roman" panose="02020603050405020304" pitchFamily="18" charset="0"/>
            </a:endParaRPr>
          </a:p>
        </p:txBody>
      </p:sp>
      <p:sp>
        <p:nvSpPr>
          <p:cNvPr id="869378" name="Rectangle 2">
            <a:extLst>
              <a:ext uri="{FF2B5EF4-FFF2-40B4-BE49-F238E27FC236}">
                <a16:creationId xmlns:a16="http://schemas.microsoft.com/office/drawing/2014/main" id="{D529A76D-9712-46DC-916B-F4472DA608EF}"/>
              </a:ext>
            </a:extLst>
          </p:cNvPr>
          <p:cNvSpPr>
            <a:spLocks noGrp="1" noRot="1" noChangeArrowheads="1"/>
          </p:cNvSpPr>
          <p:nvPr>
            <p:ph type="title"/>
          </p:nvPr>
        </p:nvSpPr>
        <p:spPr/>
        <p:txBody>
          <a:bodyPr/>
          <a:lstStyle/>
          <a:p>
            <a:pPr eaLnBrk="1" hangingPunct="1">
              <a:defRPr/>
            </a:pPr>
            <a:r>
              <a:rPr lang="en-US" altLang="zh-CN"/>
              <a:t>2.4 TSP</a:t>
            </a:r>
            <a:r>
              <a:rPr lang="zh-CN" altLang="en-US"/>
              <a:t>问题的求解</a:t>
            </a:r>
          </a:p>
        </p:txBody>
      </p:sp>
      <p:sp>
        <p:nvSpPr>
          <p:cNvPr id="869379" name="Rectangle 3">
            <a:extLst>
              <a:ext uri="{FF2B5EF4-FFF2-40B4-BE49-F238E27FC236}">
                <a16:creationId xmlns:a16="http://schemas.microsoft.com/office/drawing/2014/main" id="{85DCAD9E-8F36-4CA2-BF15-C4DADBC32F11}"/>
              </a:ext>
            </a:extLst>
          </p:cNvPr>
          <p:cNvSpPr>
            <a:spLocks noGrp="1" noChangeArrowheads="1"/>
          </p:cNvSpPr>
          <p:nvPr>
            <p:ph type="body" idx="1"/>
          </p:nvPr>
        </p:nvSpPr>
        <p:spPr>
          <a:xfrm>
            <a:off x="1793454" y="1690688"/>
            <a:ext cx="8353425" cy="5683250"/>
          </a:xfrm>
        </p:spPr>
        <p:txBody>
          <a:bodyPr/>
          <a:lstStyle/>
          <a:p>
            <a:pPr lvl="1" eaLnBrk="1" hangingPunct="1">
              <a:defRPr/>
            </a:pPr>
            <a:r>
              <a:rPr lang="zh-CN" altLang="en-US" dirty="0"/>
              <a:t>状态产生函数</a:t>
            </a:r>
          </a:p>
          <a:p>
            <a:pPr lvl="2" eaLnBrk="1" hangingPunct="1">
              <a:buFont typeface="Times New Roman" panose="02020603050405020304" pitchFamily="18" charset="0"/>
              <a:buNone/>
              <a:defRPr/>
            </a:pPr>
            <a:r>
              <a:rPr lang="zh-CN" altLang="en-US" dirty="0"/>
              <a:t>对于基于路径编码的</a:t>
            </a:r>
            <a:r>
              <a:rPr lang="en-US" altLang="zh-CN" dirty="0"/>
              <a:t>SA</a:t>
            </a:r>
            <a:r>
              <a:rPr lang="zh-CN" altLang="en-US" dirty="0"/>
              <a:t>状态产生函数操作，可设计为：</a:t>
            </a:r>
          </a:p>
          <a:p>
            <a:pPr lvl="2" eaLnBrk="1" hangingPunct="1">
              <a:defRPr/>
            </a:pPr>
            <a:r>
              <a:rPr lang="zh-CN" altLang="en-US" dirty="0"/>
              <a:t>互换操作</a:t>
            </a:r>
          </a:p>
          <a:p>
            <a:pPr lvl="2" eaLnBrk="1" hangingPunct="1">
              <a:defRPr/>
            </a:pPr>
            <a:r>
              <a:rPr lang="zh-CN" altLang="en-US" dirty="0"/>
              <a:t>逆序操作</a:t>
            </a:r>
          </a:p>
          <a:p>
            <a:pPr lvl="2" eaLnBrk="1" hangingPunct="1">
              <a:defRPr/>
            </a:pPr>
            <a:r>
              <a:rPr lang="zh-CN" altLang="en-US" dirty="0"/>
              <a:t>插入操作</a:t>
            </a:r>
          </a:p>
          <a:p>
            <a:pPr lvl="2" eaLnBrk="1" hangingPunct="1">
              <a:defRPr/>
            </a:pPr>
            <a:endParaRPr lang="zh-CN" altLang="en-US" sz="1200" dirty="0"/>
          </a:p>
          <a:p>
            <a:pPr lvl="1" eaLnBrk="1" hangingPunct="1">
              <a:buFont typeface="Wingdings" panose="05000000000000000000" pitchFamily="2" charset="2"/>
              <a:buNone/>
              <a:defRPr/>
            </a:pPr>
            <a:r>
              <a:rPr lang="zh-CN" altLang="en-US" dirty="0"/>
              <a:t>例：状态为</a:t>
            </a:r>
            <a:r>
              <a:rPr lang="en-US" altLang="zh-CN" dirty="0"/>
              <a:t>(5 4 1 7 9 8 6 2 3)</a:t>
            </a:r>
            <a:r>
              <a:rPr lang="zh-CN" altLang="en-US" dirty="0"/>
              <a:t>，两随机位置为</a:t>
            </a:r>
            <a:r>
              <a:rPr lang="en-US" altLang="zh-CN" dirty="0"/>
              <a:t>2</a:t>
            </a:r>
            <a:r>
              <a:rPr lang="zh-CN" altLang="en-US" dirty="0"/>
              <a:t>，</a:t>
            </a:r>
            <a:r>
              <a:rPr lang="en-US" altLang="zh-CN" dirty="0"/>
              <a:t>6</a:t>
            </a:r>
          </a:p>
          <a:p>
            <a:pPr lvl="2" eaLnBrk="1" hangingPunct="1">
              <a:defRPr/>
            </a:pPr>
            <a:r>
              <a:rPr lang="zh-CN" altLang="en-US" dirty="0"/>
              <a:t>互换操作结果：</a:t>
            </a:r>
            <a:r>
              <a:rPr lang="en-US" altLang="zh-CN" dirty="0"/>
              <a:t>(5 8 1 7 9 4 6 2 3)</a:t>
            </a:r>
          </a:p>
          <a:p>
            <a:pPr lvl="2" eaLnBrk="1" hangingPunct="1">
              <a:defRPr/>
            </a:pPr>
            <a:r>
              <a:rPr lang="zh-CN" altLang="en-US" dirty="0"/>
              <a:t>逆序操作结果：</a:t>
            </a:r>
            <a:r>
              <a:rPr lang="en-US" altLang="zh-CN" dirty="0"/>
              <a:t>(5 8 9 7 1 4 6 2 3)</a:t>
            </a:r>
          </a:p>
          <a:p>
            <a:pPr lvl="2" eaLnBrk="1" hangingPunct="1">
              <a:defRPr/>
            </a:pPr>
            <a:r>
              <a:rPr lang="zh-CN" altLang="en-US" dirty="0"/>
              <a:t>插入操作结果：</a:t>
            </a:r>
            <a:r>
              <a:rPr lang="en-US" altLang="zh-CN" dirty="0"/>
              <a:t>(5 8 4 1 7 9 6 2 3)</a:t>
            </a:r>
          </a:p>
        </p:txBody>
      </p:sp>
    </p:spTree>
  </p:cSld>
  <p:clrMapOvr>
    <a:masterClrMapping/>
  </p:clrMapOvr>
  <p:transition>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342E18CD-8EA8-48A2-A41B-14FCEEAF5D75}"/>
              </a:ext>
            </a:extLst>
          </p:cNvPr>
          <p:cNvSpPr>
            <a:spLocks noGrp="1"/>
          </p:cNvSpPr>
          <p:nvPr>
            <p:ph type="title"/>
          </p:nvPr>
        </p:nvSpPr>
        <p:spPr/>
        <p:txBody>
          <a:bodyPr/>
          <a:lstStyle/>
          <a:p>
            <a:endParaRPr lang="zh-CN" altLang="en-US"/>
          </a:p>
        </p:txBody>
      </p:sp>
      <p:pic>
        <p:nvPicPr>
          <p:cNvPr id="30723" name="Picture 10">
            <a:extLst>
              <a:ext uri="{FF2B5EF4-FFF2-40B4-BE49-F238E27FC236}">
                <a16:creationId xmlns:a16="http://schemas.microsoft.com/office/drawing/2014/main" id="{C62ACA5A-6E7C-42EB-B1AA-7F2A5A318D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4238" y="1885950"/>
            <a:ext cx="5334000" cy="4000500"/>
          </a:xfrm>
          <a:noFill/>
          <a:extLst>
            <a:ext uri="{91240B29-F687-4F45-9708-019B960494DF}">
              <a14:hiddenLine xmlns:a14="http://schemas.microsoft.com/office/drawing/2010/main" w="38100" algn="ctr">
                <a:solidFill>
                  <a:srgbClr val="000000"/>
                </a:solidFill>
                <a:miter lim="800000"/>
                <a:headEnd/>
                <a:tailEnd/>
              </a14:hiddenLine>
            </a:ext>
          </a:extLst>
        </p:spPr>
      </p:pic>
    </p:spTree>
  </p:cSld>
  <p:clrMapOvr>
    <a:masterClrMapping/>
  </p:clrMapOvr>
  <p:transition>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D4599CEC-A2DD-4BB2-A700-231BE3370C39}"/>
              </a:ext>
            </a:extLst>
          </p:cNvPr>
          <p:cNvSpPr>
            <a:spLocks noGrp="1"/>
          </p:cNvSpPr>
          <p:nvPr>
            <p:ph type="title"/>
          </p:nvPr>
        </p:nvSpPr>
        <p:spPr/>
        <p:txBody>
          <a:bodyPr/>
          <a:lstStyle/>
          <a:p>
            <a:endParaRPr lang="zh-CN" altLang="en-US"/>
          </a:p>
        </p:txBody>
      </p:sp>
      <p:pic>
        <p:nvPicPr>
          <p:cNvPr id="31747" name="Picture 10">
            <a:extLst>
              <a:ext uri="{FF2B5EF4-FFF2-40B4-BE49-F238E27FC236}">
                <a16:creationId xmlns:a16="http://schemas.microsoft.com/office/drawing/2014/main" id="{CC8CEC55-483C-4DD1-A9FD-EF86A5C2A6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4238" y="1885950"/>
            <a:ext cx="5334000" cy="4000500"/>
          </a:xfrm>
          <a:noFill/>
          <a:extLst>
            <a:ext uri="{91240B29-F687-4F45-9708-019B960494DF}">
              <a14:hiddenLine xmlns:a14="http://schemas.microsoft.com/office/drawing/2010/main" w="38100" algn="ctr">
                <a:solidFill>
                  <a:srgbClr val="000000"/>
                </a:solidFill>
                <a:miter lim="800000"/>
                <a:headEnd/>
                <a:tailEnd/>
              </a14:hiddenLine>
            </a:ext>
          </a:extLst>
        </p:spPr>
      </p:pic>
    </p:spTree>
  </p:cSld>
  <p:clrMapOvr>
    <a:masterClrMapping/>
  </p:clrMapOvr>
  <p:transition>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6465A8F2-87F1-4A9A-915E-BD1ACFAC2AA9}"/>
              </a:ext>
            </a:extLst>
          </p:cNvPr>
          <p:cNvSpPr>
            <a:spLocks noGrp="1"/>
          </p:cNvSpPr>
          <p:nvPr>
            <p:ph type="title"/>
          </p:nvPr>
        </p:nvSpPr>
        <p:spPr/>
        <p:txBody>
          <a:bodyPr/>
          <a:lstStyle/>
          <a:p>
            <a:endParaRPr lang="zh-CN" altLang="en-US"/>
          </a:p>
        </p:txBody>
      </p:sp>
      <p:pic>
        <p:nvPicPr>
          <p:cNvPr id="32771" name="Picture 10">
            <a:extLst>
              <a:ext uri="{FF2B5EF4-FFF2-40B4-BE49-F238E27FC236}">
                <a16:creationId xmlns:a16="http://schemas.microsoft.com/office/drawing/2014/main" id="{795371B5-0C4F-43A0-B226-4C6BB3BD08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4238" y="1885950"/>
            <a:ext cx="5334000" cy="4000500"/>
          </a:xfrm>
          <a:noFill/>
          <a:extLst>
            <a:ext uri="{91240B29-F687-4F45-9708-019B960494DF}">
              <a14:hiddenLine xmlns:a14="http://schemas.microsoft.com/office/drawing/2010/main" w="38100" algn="ctr">
                <a:solidFill>
                  <a:srgbClr val="000000"/>
                </a:solidFill>
                <a:miter lim="800000"/>
                <a:headEnd/>
                <a:tailEnd/>
              </a14:hiddenLine>
            </a:ext>
          </a:extLst>
        </p:spPr>
      </p:pic>
    </p:spTree>
  </p:cSld>
  <p:clrMapOvr>
    <a:masterClrMapping/>
  </p:clrMapOvr>
  <p:transition>
    <p:strips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模拟退火算法的优缺点：</a:t>
            </a:r>
            <a:endParaRPr lang="en-US" altLang="zh-CN" dirty="0"/>
          </a:p>
          <a:p>
            <a:pPr lvl="1"/>
            <a:endParaRPr lang="zh-CN" altLang="en-US" dirty="0"/>
          </a:p>
        </p:txBody>
      </p:sp>
      <p:sp>
        <p:nvSpPr>
          <p:cNvPr id="3" name="Rectangle 5"/>
          <p:cNvSpPr>
            <a:spLocks noRot="1" noChangeArrowheads="1"/>
          </p:cNvSpPr>
          <p:nvPr/>
        </p:nvSpPr>
        <p:spPr bwMode="auto">
          <a:xfrm>
            <a:off x="1451316" y="1289518"/>
            <a:ext cx="85407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1177925"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585913"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9939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401888"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859088"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3316288"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773488"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4230688" indent="-22860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10000"/>
              </a:spcBef>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rPr>
              <a:t>模拟退火算法的优点</a:t>
            </a:r>
          </a:p>
          <a:p>
            <a:pPr lvl="1">
              <a:lnSpc>
                <a:spcPct val="150000"/>
              </a:lnSpc>
              <a:spcBef>
                <a:spcPct val="10000"/>
              </a:spcBef>
              <a:buFont typeface="Wingdings" panose="05000000000000000000" pitchFamily="2" charset="2"/>
              <a:buChar char="Ø"/>
            </a:pPr>
            <a:r>
              <a:rPr lang="zh-CN" altLang="en-US" sz="2400" dirty="0">
                <a:latin typeface="Times New Roman" panose="02020603050405020304" pitchFamily="18" charset="0"/>
                <a:ea typeface="楷体_GB2312" pitchFamily="49" charset="-122"/>
              </a:rPr>
              <a:t>     质量高；</a:t>
            </a:r>
          </a:p>
          <a:p>
            <a:pPr lvl="1">
              <a:lnSpc>
                <a:spcPct val="150000"/>
              </a:lnSpc>
              <a:spcBef>
                <a:spcPct val="10000"/>
              </a:spcBef>
              <a:buFont typeface="Wingdings" panose="05000000000000000000" pitchFamily="2" charset="2"/>
              <a:buChar char="Ø"/>
            </a:pPr>
            <a:r>
              <a:rPr lang="zh-CN" altLang="en-US" sz="2400" dirty="0">
                <a:latin typeface="Times New Roman" panose="02020603050405020304" pitchFamily="18" charset="0"/>
                <a:ea typeface="楷体_GB2312" pitchFamily="49" charset="-122"/>
              </a:rPr>
              <a:t>     初值鲁棒性强；</a:t>
            </a:r>
          </a:p>
          <a:p>
            <a:pPr lvl="1">
              <a:lnSpc>
                <a:spcPct val="150000"/>
              </a:lnSpc>
              <a:spcBef>
                <a:spcPct val="10000"/>
              </a:spcBef>
              <a:buFont typeface="Wingdings" panose="05000000000000000000" pitchFamily="2" charset="2"/>
              <a:buChar char="Ø"/>
            </a:pPr>
            <a:r>
              <a:rPr lang="zh-CN" altLang="en-US" sz="2400" dirty="0">
                <a:latin typeface="Times New Roman" panose="02020603050405020304" pitchFamily="18" charset="0"/>
                <a:ea typeface="楷体_GB2312" pitchFamily="49" charset="-122"/>
              </a:rPr>
              <a:t>     简单、通用、易实现。</a:t>
            </a:r>
          </a:p>
          <a:p>
            <a:pPr>
              <a:lnSpc>
                <a:spcPct val="150000"/>
              </a:lnSpc>
              <a:spcBef>
                <a:spcPct val="10000"/>
              </a:spcBef>
              <a:buFont typeface="Wingdings" panose="05000000000000000000" pitchFamily="2" charset="2"/>
              <a:buChar char="l"/>
            </a:pPr>
            <a:r>
              <a:rPr lang="zh-CN" altLang="en-US" sz="2400" dirty="0">
                <a:latin typeface="Times New Roman" panose="02020603050405020304" pitchFamily="18" charset="0"/>
                <a:ea typeface="黑体" panose="02010609060101010101" pitchFamily="49" charset="-122"/>
              </a:rPr>
              <a:t>模拟退火算法的缺点</a:t>
            </a:r>
          </a:p>
          <a:p>
            <a:pPr marL="0" indent="0">
              <a:lnSpc>
                <a:spcPct val="150000"/>
              </a:lnSpc>
              <a:spcBef>
                <a:spcPct val="10000"/>
              </a:spcBef>
              <a:buNone/>
            </a:pPr>
            <a:r>
              <a:rPr lang="zh-CN" altLang="en-US" sz="2400" dirty="0">
                <a:latin typeface="Times New Roman" panose="02020603050405020304" pitchFamily="18" charset="0"/>
                <a:ea typeface="楷体_GB2312" pitchFamily="49" charset="-122"/>
              </a:rPr>
              <a:t>    由于要求较高的初始温度、较慢的降温速率、较低的终止温度，以及各温度下足够多次的抽样，因此优化过程较长。</a:t>
            </a:r>
          </a:p>
        </p:txBody>
      </p:sp>
    </p:spTree>
    <p:extLst>
      <p:ext uri="{BB962C8B-B14F-4D97-AF65-F5344CB8AC3E}">
        <p14:creationId xmlns:p14="http://schemas.microsoft.com/office/powerpoint/2010/main" val="270070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71E3C1F-FD1E-40E8-B653-AFABC3AAF454}"/>
              </a:ext>
            </a:extLst>
          </p:cNvPr>
          <p:cNvSpPr>
            <a:spLocks noGrp="1"/>
          </p:cNvSpPr>
          <p:nvPr>
            <p:ph idx="1"/>
          </p:nvPr>
        </p:nvSpPr>
        <p:spPr/>
        <p:txBody>
          <a:bodyPr/>
          <a:lstStyle/>
          <a:p>
            <a:endParaRPr lang="en-US" altLang="zh-CN" dirty="0"/>
          </a:p>
          <a:p>
            <a:endParaRPr lang="en-US" altLang="zh-CN" dirty="0"/>
          </a:p>
          <a:p>
            <a:r>
              <a:rPr lang="zh-CN" altLang="en-US" dirty="0"/>
              <a:t>模拟退火算法以一定的概率接受一个比当前解要差的解，因此有可能会跳出这个局部的最优解，达到全局的最优解。以图</a:t>
            </a:r>
            <a:r>
              <a:rPr lang="en-US" altLang="zh-CN" dirty="0"/>
              <a:t>1</a:t>
            </a:r>
            <a:r>
              <a:rPr lang="zh-CN" altLang="en-US" dirty="0"/>
              <a:t>为例，模拟退火算法在搜索到局部最优解</a:t>
            </a:r>
            <a:r>
              <a:rPr lang="en-US" altLang="zh-CN" dirty="0"/>
              <a:t>A</a:t>
            </a:r>
            <a:r>
              <a:rPr lang="zh-CN" altLang="en-US" dirty="0"/>
              <a:t>后，会以一定的概率接受到</a:t>
            </a:r>
            <a:r>
              <a:rPr lang="en-US" altLang="zh-CN" dirty="0"/>
              <a:t>E</a:t>
            </a:r>
            <a:r>
              <a:rPr lang="zh-CN" altLang="en-US" dirty="0"/>
              <a:t>的移动。也许经过几次这样的不是局部最优的移动后会到达</a:t>
            </a:r>
            <a:r>
              <a:rPr lang="en-US" altLang="zh-CN" dirty="0"/>
              <a:t>D</a:t>
            </a:r>
            <a:r>
              <a:rPr lang="zh-CN" altLang="en-US" dirty="0"/>
              <a:t>点，于是就跳出了局部最大值</a:t>
            </a:r>
            <a:r>
              <a:rPr lang="en-US" altLang="zh-CN" dirty="0"/>
              <a:t>A</a:t>
            </a:r>
            <a:r>
              <a:rPr lang="zh-CN" altLang="en-US" dirty="0"/>
              <a:t>。</a:t>
            </a:r>
          </a:p>
          <a:p>
            <a:endParaRPr lang="zh-CN" altLang="en-US" dirty="0"/>
          </a:p>
        </p:txBody>
      </p:sp>
    </p:spTree>
    <p:extLst>
      <p:ext uri="{BB962C8B-B14F-4D97-AF65-F5344CB8AC3E}">
        <p14:creationId xmlns:p14="http://schemas.microsoft.com/office/powerpoint/2010/main" val="374487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7"/>
            <a:ext cx="10515600" cy="5646484"/>
          </a:xfrm>
        </p:spPr>
        <p:txBody>
          <a:bodyPr>
            <a:normAutofit fontScale="92500"/>
          </a:bodyPr>
          <a:lstStyle/>
          <a:p>
            <a:pPr>
              <a:lnSpc>
                <a:spcPct val="150000"/>
              </a:lnSpc>
            </a:pPr>
            <a:r>
              <a:rPr lang="zh-CN" altLang="en-US" sz="2400" dirty="0"/>
              <a:t>模拟退火算法的由来</a:t>
            </a:r>
            <a:endParaRPr lang="en-US" altLang="zh-CN" sz="2400" dirty="0"/>
          </a:p>
          <a:p>
            <a:pPr lvl="1">
              <a:lnSpc>
                <a:spcPct val="150000"/>
              </a:lnSpc>
            </a:pPr>
            <a:r>
              <a:rPr lang="zh-CN" altLang="en-US" sz="2000" dirty="0"/>
              <a:t>爬山算法的改进版</a:t>
            </a:r>
            <a:endParaRPr lang="en-US" altLang="zh-CN" sz="2000" dirty="0"/>
          </a:p>
          <a:p>
            <a:pPr lvl="1">
              <a:lnSpc>
                <a:spcPct val="150000"/>
              </a:lnSpc>
            </a:pPr>
            <a:r>
              <a:rPr lang="zh-CN" altLang="en-US" sz="2000" dirty="0"/>
              <a:t>物理学原理在现代启发式算法中的一次成功应用。源于物理退火过程的模拟。在热力学和统计物理中，将固体加温至融化状态，再徐徐冷却使其最后凝固成规整晶体的过程。</a:t>
            </a: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r>
              <a:rPr lang="zh-CN" altLang="en-US" sz="2000" dirty="0"/>
              <a:t>物理退火过程的组成部分：</a:t>
            </a:r>
            <a:endParaRPr lang="en-US" altLang="zh-CN" sz="2000" dirty="0"/>
          </a:p>
          <a:p>
            <a:pPr lvl="2"/>
            <a:r>
              <a:rPr lang="zh-CN" altLang="en-US" dirty="0"/>
              <a:t>加温过程</a:t>
            </a:r>
            <a:r>
              <a:rPr lang="en-US" altLang="zh-CN" dirty="0"/>
              <a:t>——</a:t>
            </a:r>
            <a:r>
              <a:rPr lang="zh-CN" altLang="en-US" dirty="0"/>
              <a:t>增强粒子的热运动，消除系统原先可能存在的非均匀态；</a:t>
            </a:r>
          </a:p>
          <a:p>
            <a:pPr lvl="2"/>
            <a:r>
              <a:rPr lang="zh-CN" altLang="en-US" dirty="0"/>
              <a:t>等温过程</a:t>
            </a:r>
            <a:r>
              <a:rPr lang="en-US" altLang="zh-CN" dirty="0"/>
              <a:t>——</a:t>
            </a:r>
            <a:r>
              <a:rPr lang="zh-CN" altLang="en-US" dirty="0"/>
              <a:t>对于与环境换热而温度不变的封闭系统，系统状态的自发变化总是朝自由能减少的方向进行，当自由能达到最小时，系统达到平衡态；</a:t>
            </a:r>
          </a:p>
          <a:p>
            <a:pPr lvl="2"/>
            <a:r>
              <a:rPr lang="zh-CN" altLang="en-US" dirty="0"/>
              <a:t>冷却过程</a:t>
            </a:r>
            <a:r>
              <a:rPr lang="en-US" altLang="zh-CN" dirty="0"/>
              <a:t>——</a:t>
            </a:r>
            <a:r>
              <a:rPr lang="zh-CN" altLang="en-US" dirty="0"/>
              <a:t>使粒子热运动减弱并渐趋有序，系统能量逐渐下降，从而得到低能的晶体结构</a:t>
            </a:r>
          </a:p>
          <a:p>
            <a:pPr lvl="1">
              <a:lnSpc>
                <a:spcPct val="150000"/>
              </a:lnSpc>
            </a:pPr>
            <a:endParaRPr lang="zh-CN" altLang="en-US" sz="2000" dirty="0"/>
          </a:p>
        </p:txBody>
      </p:sp>
      <p:pic>
        <p:nvPicPr>
          <p:cNvPr id="1026" name="Picture 2" descr="这里写图片描述"/>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660" b="6693"/>
          <a:stretch/>
        </p:blipFill>
        <p:spPr bwMode="auto">
          <a:xfrm>
            <a:off x="2777805" y="2707341"/>
            <a:ext cx="5593842" cy="148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48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4BCAB-54E0-4D28-9EE5-05E018032DAE}"/>
              </a:ext>
            </a:extLst>
          </p:cNvPr>
          <p:cNvSpPr txBox="1">
            <a:spLocks/>
          </p:cNvSpPr>
          <p:nvPr/>
        </p:nvSpPr>
        <p:spPr>
          <a:xfrm>
            <a:off x="1737527" y="969045"/>
            <a:ext cx="8353425" cy="5103813"/>
          </a:xfrm>
          <a:prstGeom prst="rect">
            <a:avLst/>
          </a:prstGeom>
          <a:ln w="12700">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模拟退火算法描述：</a:t>
            </a:r>
          </a:p>
          <a:p>
            <a:pPr>
              <a:defRPr/>
            </a:pPr>
            <a:r>
              <a:rPr lang="zh-CN" altLang="en-US" dirty="0"/>
              <a:t>         若</a:t>
            </a:r>
            <a:r>
              <a:rPr lang="en-US" altLang="zh-CN" dirty="0"/>
              <a:t>J( Y(i+1) )&gt;= J( Y(</a:t>
            </a:r>
            <a:r>
              <a:rPr lang="en-US" altLang="zh-CN" dirty="0" err="1"/>
              <a:t>i</a:t>
            </a:r>
            <a:r>
              <a:rPr lang="en-US" altLang="zh-CN" dirty="0"/>
              <a:t>) )  (</a:t>
            </a:r>
            <a:r>
              <a:rPr lang="zh-CN" altLang="en-US" dirty="0"/>
              <a:t>即移动后得到更优解</a:t>
            </a:r>
            <a:r>
              <a:rPr lang="en-US" altLang="zh-CN" dirty="0"/>
              <a:t>)</a:t>
            </a:r>
            <a:r>
              <a:rPr lang="zh-CN" altLang="en-US" dirty="0"/>
              <a:t>，则总是接受该移动</a:t>
            </a:r>
          </a:p>
          <a:p>
            <a:pPr>
              <a:defRPr/>
            </a:pPr>
            <a:r>
              <a:rPr lang="zh-CN" altLang="en-US" dirty="0"/>
              <a:t>         若</a:t>
            </a:r>
            <a:r>
              <a:rPr lang="en-US" altLang="zh-CN" dirty="0"/>
              <a:t>J( Y(i+1) )&lt; J( Y(</a:t>
            </a:r>
            <a:r>
              <a:rPr lang="en-US" altLang="zh-CN" dirty="0" err="1"/>
              <a:t>i</a:t>
            </a:r>
            <a:r>
              <a:rPr lang="en-US" altLang="zh-CN" dirty="0"/>
              <a:t>) )  (</a:t>
            </a:r>
            <a:r>
              <a:rPr lang="zh-CN" altLang="en-US" dirty="0"/>
              <a:t>即移动后的解比当前解要差</a:t>
            </a:r>
            <a:r>
              <a:rPr lang="en-US" altLang="zh-CN" dirty="0"/>
              <a:t>)</a:t>
            </a:r>
            <a:r>
              <a:rPr lang="zh-CN" altLang="en-US" dirty="0"/>
              <a:t>，则以一定的概率接受移动，而且这个概率随着时间推移逐渐降低（逐渐降低才能趋向稳定）</a:t>
            </a:r>
          </a:p>
          <a:p>
            <a:pPr>
              <a:defRPr/>
            </a:pPr>
            <a:r>
              <a:rPr lang="zh-CN" altLang="en-US" dirty="0"/>
              <a:t>　　这里的“一定的概率”的计算参考了金属冶炼的退火过程，这也是模拟退火算法名称的由来。</a:t>
            </a:r>
          </a:p>
          <a:p>
            <a:pPr>
              <a:defRPr/>
            </a:pPr>
            <a:endParaRPr lang="zh-CN" altLang="en-US" dirty="0"/>
          </a:p>
        </p:txBody>
      </p:sp>
    </p:spTree>
    <p:extLst>
      <p:ext uri="{BB962C8B-B14F-4D97-AF65-F5344CB8AC3E}">
        <p14:creationId xmlns:p14="http://schemas.microsoft.com/office/powerpoint/2010/main" val="43282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A03A364F-FD0F-4A57-B48D-3841977BD7C5}"/>
              </a:ext>
            </a:extLst>
          </p:cNvPr>
          <p:cNvSpPr>
            <a:spLocks noGrp="1"/>
          </p:cNvSpPr>
          <p:nvPr>
            <p:ph type="title"/>
          </p:nvPr>
        </p:nvSpPr>
        <p:spPr/>
        <p:txBody>
          <a:bodyPr/>
          <a:lstStyle/>
          <a:p>
            <a:endParaRPr lang="zh-CN" altLang="en-US"/>
          </a:p>
        </p:txBody>
      </p:sp>
      <p:sp>
        <p:nvSpPr>
          <p:cNvPr id="8195" name="内容占位符 2">
            <a:extLst>
              <a:ext uri="{FF2B5EF4-FFF2-40B4-BE49-F238E27FC236}">
                <a16:creationId xmlns:a16="http://schemas.microsoft.com/office/drawing/2014/main" id="{0AC55FB7-8E3D-4D8D-A72A-EB673F109944}"/>
              </a:ext>
            </a:extLst>
          </p:cNvPr>
          <p:cNvSpPr>
            <a:spLocks noGrp="1"/>
          </p:cNvSpPr>
          <p:nvPr>
            <p:ph idx="1"/>
          </p:nvPr>
        </p:nvSpPr>
        <p:spPr/>
        <p:txBody>
          <a:bodyPr/>
          <a:lstStyle/>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什么是退火：</a:t>
            </a:r>
          </a:p>
          <a:p>
            <a:pPr marL="444500" indent="-444500">
              <a:lnSpc>
                <a:spcPct val="120000"/>
              </a:lnSpc>
              <a:spcBef>
                <a:spcPct val="10000"/>
              </a:spcBef>
              <a:buClr>
                <a:schemeClr val="folHlink"/>
              </a:buClr>
              <a:buSzPct val="90000"/>
              <a:buNone/>
            </a:pPr>
            <a:r>
              <a:rPr lang="zh-CN" altLang="en-US" b="1">
                <a:solidFill>
                  <a:schemeClr val="folHlink"/>
                </a:solidFill>
                <a:latin typeface="Times New Roman" panose="02020603050405020304" pitchFamily="18" charset="0"/>
                <a:ea typeface="楷体_GB2312" pitchFamily="49" charset="-122"/>
              </a:rPr>
              <a:t>     退火是指将固体加热到足够高的温度，使分子呈随机排列状态，然后逐步降温使之冷却，最后分子以低能状态排列，固体达到某种稳定状态。</a:t>
            </a:r>
            <a:endParaRPr lang="zh-CN" altLang="en-US"/>
          </a:p>
        </p:txBody>
      </p:sp>
      <p:pic>
        <p:nvPicPr>
          <p:cNvPr id="8196" name="Picture 9" descr="sword-making-fogforging">
            <a:extLst>
              <a:ext uri="{FF2B5EF4-FFF2-40B4-BE49-F238E27FC236}">
                <a16:creationId xmlns:a16="http://schemas.microsoft.com/office/drawing/2014/main" id="{14D2BF24-F205-42AC-9939-FCDBDA49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463" y="4149726"/>
            <a:ext cx="2665412"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41637</TotalTime>
  <Words>3323</Words>
  <Application>Microsoft Office PowerPoint</Application>
  <PresentationFormat>宽屏</PresentationFormat>
  <Paragraphs>289</Paragraphs>
  <Slides>55</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55</vt:i4>
      </vt:variant>
    </vt:vector>
  </HeadingPairs>
  <TitlesOfParts>
    <vt:vector size="75" baseType="lpstr">
      <vt:lpstr>等线</vt:lpstr>
      <vt:lpstr>等线 Light</vt:lpstr>
      <vt:lpstr>黑体</vt:lpstr>
      <vt:lpstr>华文新魏</vt:lpstr>
      <vt:lpstr>楷体_GB2312</vt:lpstr>
      <vt:lpstr>宋体</vt:lpstr>
      <vt:lpstr>微软雅黑</vt:lpstr>
      <vt:lpstr>Arial</vt:lpstr>
      <vt:lpstr>Arial</vt:lpstr>
      <vt:lpstr>Calibri</vt:lpstr>
      <vt:lpstr>Calibri Light</vt:lpstr>
      <vt:lpstr>Cambria Math</vt:lpstr>
      <vt:lpstr>Consolas</vt:lpstr>
      <vt:lpstr>Times New Roman</vt:lpstr>
      <vt:lpstr>Wingdings</vt:lpstr>
      <vt:lpstr>Office Theme</vt:lpstr>
      <vt:lpstr>公式</vt:lpstr>
      <vt:lpstr>Equation</vt:lpstr>
      <vt:lpstr>Flash 文档</vt:lpstr>
      <vt:lpstr>MathType 5.0 Equation</vt:lpstr>
      <vt:lpstr>最优化技术 -模拟退火算法</vt:lpstr>
      <vt:lpstr>PowerPoint 演示文稿</vt:lpstr>
      <vt:lpstr>爬山算法</vt:lpstr>
      <vt:lpstr>PowerPoint 演示文稿</vt:lpstr>
      <vt:lpstr>PowerPoint 演示文稿</vt:lpstr>
      <vt:lpstr>PowerPoint 演示文稿</vt:lpstr>
      <vt:lpstr>PowerPoint 演示文稿</vt:lpstr>
      <vt:lpstr>PowerPoint 演示文稿</vt:lpstr>
      <vt:lpstr>PowerPoint 演示文稿</vt:lpstr>
      <vt:lpstr>物理退火过程</vt:lpstr>
      <vt:lpstr>退火的作用</vt:lpstr>
      <vt:lpstr>物理退火过程 </vt:lpstr>
      <vt:lpstr> </vt:lpstr>
      <vt:lpstr>模拟退火算法的基本思想</vt:lpstr>
      <vt:lpstr>模拟退火算法的设计与原理猜想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TSP问题的求解</vt:lpstr>
      <vt:lpstr>2.4 TSP问题的求解</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Xiaoyu Liu</cp:lastModifiedBy>
  <cp:revision>656</cp:revision>
  <dcterms:created xsi:type="dcterms:W3CDTF">2019-12-25T10:26:10Z</dcterms:created>
  <dcterms:modified xsi:type="dcterms:W3CDTF">2021-06-08T04:06:50Z</dcterms:modified>
</cp:coreProperties>
</file>